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Slab"/>
      <p:regular r:id="rId28"/>
      <p:bold r:id="rId29"/>
    </p:embeddedFon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Slab-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Slab-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SANJEET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dc13d35b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dc13d35b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TIFFANIE - </a:t>
            </a:r>
            <a:endParaRPr/>
          </a:p>
          <a:p>
            <a:pPr indent="0" lvl="0" marL="0" rtl="0" algn="l">
              <a:spcBef>
                <a:spcPts val="0"/>
              </a:spcBef>
              <a:spcAft>
                <a:spcPts val="0"/>
              </a:spcAft>
              <a:buNone/>
            </a:pPr>
            <a:r>
              <a:rPr lang="en"/>
              <a:t>Discuss each variable, what the different acronyms mean (see table in following slide)</a:t>
            </a:r>
            <a:endParaRPr/>
          </a:p>
          <a:p>
            <a:pPr indent="0" lvl="0" marL="0" rtl="0" algn="l">
              <a:spcBef>
                <a:spcPts val="0"/>
              </a:spcBef>
              <a:spcAft>
                <a:spcPts val="0"/>
              </a:spcAft>
              <a:buNone/>
            </a:pPr>
            <a:r>
              <a:rPr lang="en"/>
              <a:t>Talk about time series, no chronology</a:t>
            </a:r>
            <a:endParaRPr/>
          </a:p>
          <a:p>
            <a:pPr indent="0" lvl="0" marL="0" rtl="0" algn="l">
              <a:spcBef>
                <a:spcPts val="0"/>
              </a:spcBef>
              <a:spcAft>
                <a:spcPts val="0"/>
              </a:spcAft>
              <a:buNone/>
            </a:pPr>
            <a:r>
              <a:rPr lang="en"/>
              <a:t>DIscuss hectare 0-1</a:t>
            </a:r>
            <a:endParaRPr/>
          </a:p>
          <a:p>
            <a:pPr indent="0" lvl="0" marL="0" rtl="0" algn="l">
              <a:spcBef>
                <a:spcPts val="0"/>
              </a:spcBef>
              <a:spcAft>
                <a:spcPts val="0"/>
              </a:spcAft>
              <a:buNone/>
            </a:pPr>
            <a:r>
              <a:rPr lang="en"/>
              <a:t>Discuss how ‘0’ was actually rounded down</a:t>
            </a:r>
            <a:endParaRPr/>
          </a:p>
          <a:p>
            <a:pPr indent="0" lvl="0" marL="0" rtl="0" algn="l">
              <a:spcBef>
                <a:spcPts val="0"/>
              </a:spcBef>
              <a:spcAft>
                <a:spcPts val="0"/>
              </a:spcAft>
              <a:buNone/>
            </a:pPr>
            <a:r>
              <a:rPr lang="en"/>
              <a:t>Omitted NAs, but original data set contained 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12422f9d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12422f9d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 </a:t>
            </a:r>
            <a:endParaRPr/>
          </a:p>
          <a:p>
            <a:pPr indent="0" lvl="0" marL="0" rtl="0" algn="l">
              <a:spcBef>
                <a:spcPts val="0"/>
              </a:spcBef>
              <a:spcAft>
                <a:spcPts val="0"/>
              </a:spcAft>
              <a:buNone/>
            </a:pPr>
            <a:r>
              <a:rPr lang="en" sz="1050">
                <a:solidFill>
                  <a:srgbClr val="0078D4"/>
                </a:solidFill>
                <a:highlight>
                  <a:schemeClr val="dk1"/>
                </a:highlight>
                <a:latin typeface="Roboto"/>
                <a:ea typeface="Roboto"/>
                <a:cs typeface="Roboto"/>
                <a:sym typeface="Roboto"/>
              </a:rPr>
              <a:t>https://zoom.us/j/134963576</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12422f9d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12422f9d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16407445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16407445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Four different decision trees were generated to investigate which of the attributes would best predict a significant burn area. </a:t>
            </a:r>
            <a:endParaRPr/>
          </a:p>
          <a:p>
            <a:pPr indent="0" lvl="0" marL="0" rtl="0" algn="l">
              <a:lnSpc>
                <a:spcPct val="115000"/>
              </a:lnSpc>
              <a:spcBef>
                <a:spcPts val="0"/>
              </a:spcBef>
              <a:spcAft>
                <a:spcPts val="0"/>
              </a:spcAft>
              <a:buNone/>
            </a:pPr>
            <a:r>
              <a:rPr lang="en"/>
              <a:t>The trees were varied according to the set.seed() parameter for reproducibility.</a:t>
            </a:r>
            <a:endParaRPr/>
          </a:p>
          <a:p>
            <a:pPr indent="0" lvl="0" marL="0" rtl="0" algn="l">
              <a:lnSpc>
                <a:spcPct val="115000"/>
              </a:lnSpc>
              <a:spcBef>
                <a:spcPts val="0"/>
              </a:spcBef>
              <a:spcAft>
                <a:spcPts val="0"/>
              </a:spcAft>
              <a:buNone/>
            </a:pPr>
            <a:r>
              <a:rPr lang="en"/>
              <a:t>Info gain, temp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16407445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16407445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tree used a seed of 1016  and reflected a 25% chance of a significant burn area when the Relative Humidity less than 28. This tree first split at DMC, then branched into Temperature and ISI. </a:t>
            </a:r>
            <a:endParaRPr/>
          </a:p>
          <a:p>
            <a:pPr indent="0" lvl="0" marL="0" rtl="0" algn="l">
              <a:lnSpc>
                <a:spcPct val="115000"/>
              </a:lnSpc>
              <a:spcBef>
                <a:spcPts val="0"/>
              </a:spcBef>
              <a:spcAft>
                <a:spcPts val="0"/>
              </a:spcAft>
              <a:buNone/>
            </a:pPr>
            <a:r>
              <a:rPr lang="en"/>
              <a:t>Info gain DMC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16407445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16407445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Info gain temperature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1684fecc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1684fecc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1684fecc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1684fecc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12422f9d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12422f9d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81684fecc6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1684fecc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1684fecc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1684fecc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SANJEET</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lang="en" sz="1800">
                <a:solidFill>
                  <a:schemeClr val="dk1"/>
                </a:solidFill>
                <a:latin typeface="Roboto"/>
                <a:ea typeface="Roboto"/>
                <a:cs typeface="Roboto"/>
                <a:sym typeface="Roboto"/>
              </a:rPr>
              <a:t>Natural weather phenomena have great ecological impact- displacing people, and impacting animal populations. Changing climate conditions could mean that the frequency of these events is ever-increasing, urging a necessary evolution in the way we collect, analyze, and make predictions on weather data. Forested areas are vitally important to the health of the planet, contributing oxygen and humidity, and regulating soil quality to prevent other phenomena like landslides. Protecting forested areas is as important to the health of the planet as well as the well-being of local populations.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1684fecc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1684fecc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1788a43f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1788a43f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dc13d35bb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dc13d35bb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81684fecc6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1684fecc6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SANJEET</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dk1"/>
                </a:solidFill>
                <a:latin typeface="Roboto"/>
                <a:ea typeface="Roboto"/>
                <a:cs typeface="Roboto"/>
                <a:sym typeface="Roboto"/>
              </a:rPr>
              <a:t>In analyzing meteorological and other environmental data (like past natural phenomena, weather metrics, and animal populations), we can use the information to make predictions and create actionable insights to prepare for seasonal impact, and even create solutions to lessen the damage. </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dk1"/>
                </a:solidFill>
                <a:latin typeface="Roboto"/>
                <a:ea typeface="Roboto"/>
                <a:cs typeface="Roboto"/>
                <a:sym typeface="Roboto"/>
              </a:rPr>
              <a:t>In doing so, we can reduce the numbers of those affected, reducing costs of recovery and restructuring; preserve ecological integrity, and even create solutions to help strengthen the environment for future events.</a:t>
            </a:r>
            <a:endParaRPr sz="18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lang="en" sz="1800">
                <a:solidFill>
                  <a:schemeClr val="dk1"/>
                </a:solidFill>
                <a:latin typeface="Roboto"/>
                <a:ea typeface="Roboto"/>
                <a:cs typeface="Roboto"/>
                <a:sym typeface="Roboto"/>
              </a:rPr>
              <a:t>MENTION AUSTRALIA</a:t>
            </a:r>
            <a:endParaRPr sz="180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1684fecc6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1684fecc6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SANJEET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1684fecc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1684fecc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TIFFANIE - talk about this slide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123654"/>
                </a:solidFill>
              </a:rPr>
              <a:t>Department of Information Systems, University of Minho, Portugal.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Number of Instances: 517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6. Number of Attributes: 12 + output attribute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Note: several of the attributes may be correlated, thus it makes sense to apply some sort of</a:t>
            </a:r>
            <a:endParaRPr/>
          </a:p>
          <a:p>
            <a:pPr indent="0" lvl="0" marL="0" rtl="0" algn="l">
              <a:spcBef>
                <a:spcPts val="0"/>
              </a:spcBef>
              <a:spcAft>
                <a:spcPts val="0"/>
              </a:spcAft>
              <a:buNone/>
            </a:pPr>
            <a:r>
              <a:rPr lang="en"/>
              <a:t>   feature selection.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7. Attribute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For more information, read [Cortez and Morais, 2007].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1. X - x-axis spatial coordinate within the Montesinho park map: 1 to 9</a:t>
            </a:r>
            <a:endParaRPr/>
          </a:p>
          <a:p>
            <a:pPr indent="0" lvl="0" marL="0" rtl="0" algn="l">
              <a:spcBef>
                <a:spcPts val="0"/>
              </a:spcBef>
              <a:spcAft>
                <a:spcPts val="0"/>
              </a:spcAft>
              <a:buNone/>
            </a:pPr>
            <a:r>
              <a:rPr lang="en"/>
              <a:t>   2. Y - y-axis spatial coordinate within the Montesinho park map: 2 to 9</a:t>
            </a:r>
            <a:endParaRPr/>
          </a:p>
          <a:p>
            <a:pPr indent="0" lvl="0" marL="0" rtl="0" algn="l">
              <a:spcBef>
                <a:spcPts val="0"/>
              </a:spcBef>
              <a:spcAft>
                <a:spcPts val="0"/>
              </a:spcAft>
              <a:buNone/>
            </a:pPr>
            <a:r>
              <a:rPr lang="en"/>
              <a:t>   3. month - month of the year: "jan" to "dec" </a:t>
            </a:r>
            <a:endParaRPr/>
          </a:p>
          <a:p>
            <a:pPr indent="0" lvl="0" marL="0" rtl="0" algn="l">
              <a:spcBef>
                <a:spcPts val="0"/>
              </a:spcBef>
              <a:spcAft>
                <a:spcPts val="0"/>
              </a:spcAft>
              <a:buNone/>
            </a:pPr>
            <a:r>
              <a:rPr lang="en"/>
              <a:t>   4. day - day of the week: "mon" to "sun"</a:t>
            </a:r>
            <a:endParaRPr/>
          </a:p>
          <a:p>
            <a:pPr indent="0" lvl="0" marL="0" rtl="0" algn="l">
              <a:spcBef>
                <a:spcPts val="0"/>
              </a:spcBef>
              <a:spcAft>
                <a:spcPts val="0"/>
              </a:spcAft>
              <a:buNone/>
            </a:pPr>
            <a:r>
              <a:rPr lang="en"/>
              <a:t>   5. FFMC - FFMC index from the FWI system: 18.7 to 96.20</a:t>
            </a:r>
            <a:endParaRPr/>
          </a:p>
          <a:p>
            <a:pPr indent="0" lvl="0" marL="0" rtl="0" algn="l">
              <a:spcBef>
                <a:spcPts val="0"/>
              </a:spcBef>
              <a:spcAft>
                <a:spcPts val="0"/>
              </a:spcAft>
              <a:buNone/>
            </a:pPr>
            <a:r>
              <a:rPr lang="en"/>
              <a:t>   6. DMC - DMC index from the FWI system: 1.1 to 291.3 </a:t>
            </a:r>
            <a:endParaRPr/>
          </a:p>
          <a:p>
            <a:pPr indent="0" lvl="0" marL="0" rtl="0" algn="l">
              <a:spcBef>
                <a:spcPts val="0"/>
              </a:spcBef>
              <a:spcAft>
                <a:spcPts val="0"/>
              </a:spcAft>
              <a:buNone/>
            </a:pPr>
            <a:r>
              <a:rPr lang="en"/>
              <a:t>   7. DC - DC index from the FWI system: 7.9 to 860.6 </a:t>
            </a:r>
            <a:endParaRPr/>
          </a:p>
          <a:p>
            <a:pPr indent="0" lvl="0" marL="0" rtl="0" algn="l">
              <a:spcBef>
                <a:spcPts val="0"/>
              </a:spcBef>
              <a:spcAft>
                <a:spcPts val="0"/>
              </a:spcAft>
              <a:buNone/>
            </a:pPr>
            <a:r>
              <a:rPr lang="en"/>
              <a:t>   8. ISI - ISI index from the FWI system: 0.0 to 56.10</a:t>
            </a:r>
            <a:endParaRPr/>
          </a:p>
          <a:p>
            <a:pPr indent="0" lvl="0" marL="0" rtl="0" algn="l">
              <a:spcBef>
                <a:spcPts val="0"/>
              </a:spcBef>
              <a:spcAft>
                <a:spcPts val="0"/>
              </a:spcAft>
              <a:buNone/>
            </a:pPr>
            <a:r>
              <a:rPr lang="en"/>
              <a:t>   9. temp - temperature in Celsius degrees: 2.2 to 33.30</a:t>
            </a:r>
            <a:endParaRPr/>
          </a:p>
          <a:p>
            <a:pPr indent="0" lvl="0" marL="0" rtl="0" algn="l">
              <a:spcBef>
                <a:spcPts val="0"/>
              </a:spcBef>
              <a:spcAft>
                <a:spcPts val="0"/>
              </a:spcAft>
              <a:buNone/>
            </a:pPr>
            <a:r>
              <a:rPr lang="en"/>
              <a:t>   10. RH - relative humidity in %: 15.0 to 100</a:t>
            </a:r>
            <a:endParaRPr/>
          </a:p>
          <a:p>
            <a:pPr indent="0" lvl="0" marL="0" rtl="0" algn="l">
              <a:spcBef>
                <a:spcPts val="0"/>
              </a:spcBef>
              <a:spcAft>
                <a:spcPts val="0"/>
              </a:spcAft>
              <a:buNone/>
            </a:pPr>
            <a:r>
              <a:rPr lang="en"/>
              <a:t>   11. wind - wind speed in km/h: 0.40 to 9.40 </a:t>
            </a:r>
            <a:endParaRPr/>
          </a:p>
          <a:p>
            <a:pPr indent="0" lvl="0" marL="0" rtl="0" algn="l">
              <a:spcBef>
                <a:spcPts val="0"/>
              </a:spcBef>
              <a:spcAft>
                <a:spcPts val="0"/>
              </a:spcAft>
              <a:buNone/>
            </a:pPr>
            <a:r>
              <a:rPr lang="en"/>
              <a:t>   12. rain - outside rain in mm/m2 : 0.0 to 6.4 </a:t>
            </a:r>
            <a:endParaRPr/>
          </a:p>
          <a:p>
            <a:pPr indent="0" lvl="0" marL="0" rtl="0" algn="l">
              <a:spcBef>
                <a:spcPts val="0"/>
              </a:spcBef>
              <a:spcAft>
                <a:spcPts val="0"/>
              </a:spcAft>
              <a:buNone/>
            </a:pPr>
            <a:r>
              <a:rPr lang="en"/>
              <a:t>   13. area - the burned area of the forest (in ha): 0.00 to 1090.84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8. Missing Attribute Values: None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457200" lvl="0" marL="0" rtl="0" algn="l">
              <a:spcBef>
                <a:spcPts val="0"/>
              </a:spcBef>
              <a:spcAft>
                <a:spcPts val="0"/>
              </a:spcAft>
              <a:buNone/>
            </a:pPr>
            <a:r>
              <a:rPr lang="en" sz="1200"/>
              <a:t>three Fuel moisture codes are collected, the Fine Fuel Moisture Code (FFMC), Duff Moisture Code (DMC) and Drought Code (DC).  Together with the Meteorological data, they yield the Fire Behavior Indices, Initial Spread Index (ISI) and Buildup Index (BUI) which are combined to compute the Fire Weather Index (FWI).</a:t>
            </a:r>
            <a:endParaRPr sz="1200"/>
          </a:p>
          <a:p>
            <a:pPr indent="0" lvl="0" marL="0" rtl="0" algn="l">
              <a:spcBef>
                <a:spcPts val="0"/>
              </a:spcBef>
              <a:spcAft>
                <a:spcPts val="0"/>
              </a:spcAft>
              <a:buNone/>
            </a:pPr>
            <a:r>
              <a:t/>
            </a:r>
            <a:endParaRPr/>
          </a:p>
          <a:p>
            <a:pPr indent="0" lvl="0" marL="0" rtl="0" algn="l">
              <a:lnSpc>
                <a:spcPct val="110000"/>
              </a:lnSpc>
              <a:spcBef>
                <a:spcPts val="2400"/>
              </a:spcBef>
              <a:spcAft>
                <a:spcPts val="0"/>
              </a:spcAft>
              <a:buNone/>
            </a:pPr>
            <a:r>
              <a:rPr b="1" lang="en" sz="1650">
                <a:solidFill>
                  <a:srgbClr val="333333"/>
                </a:solidFill>
              </a:rPr>
              <a:t>Fine Fuel Moisture Code</a:t>
            </a:r>
            <a:endParaRPr b="1" sz="1650">
              <a:solidFill>
                <a:srgbClr val="333333"/>
              </a:solidFill>
            </a:endParaRPr>
          </a:p>
          <a:p>
            <a:pPr indent="0" lvl="0" marL="0" rtl="0" algn="l">
              <a:lnSpc>
                <a:spcPct val="115000"/>
              </a:lnSpc>
              <a:spcBef>
                <a:spcPts val="900"/>
              </a:spcBef>
              <a:spcAft>
                <a:spcPts val="0"/>
              </a:spcAft>
              <a:buNone/>
            </a:pPr>
            <a:r>
              <a:rPr lang="en" sz="1200">
                <a:solidFill>
                  <a:srgbClr val="333333"/>
                </a:solidFill>
              </a:rPr>
              <a:t>The Fine Fuel Moisture Code (FFMC) is a numeric rating of the moisture content of litter and other cured fine fuels. This code is an indicator of the relative ease of ignition and the flammability of fine fuel.</a:t>
            </a:r>
            <a:endParaRPr sz="1200">
              <a:solidFill>
                <a:srgbClr val="333333"/>
              </a:solidFill>
            </a:endParaRPr>
          </a:p>
          <a:p>
            <a:pPr indent="0" lvl="0" marL="0" rtl="0" algn="l">
              <a:lnSpc>
                <a:spcPct val="110000"/>
              </a:lnSpc>
              <a:spcBef>
                <a:spcPts val="2400"/>
              </a:spcBef>
              <a:spcAft>
                <a:spcPts val="0"/>
              </a:spcAft>
              <a:buNone/>
            </a:pPr>
            <a:r>
              <a:rPr b="1" lang="en" sz="1650">
                <a:solidFill>
                  <a:srgbClr val="333333"/>
                </a:solidFill>
              </a:rPr>
              <a:t>Duff Moisture Code</a:t>
            </a:r>
            <a:endParaRPr b="1" sz="1650">
              <a:solidFill>
                <a:srgbClr val="333333"/>
              </a:solidFill>
            </a:endParaRPr>
          </a:p>
          <a:p>
            <a:pPr indent="0" lvl="0" marL="0" rtl="0" algn="l">
              <a:lnSpc>
                <a:spcPct val="115000"/>
              </a:lnSpc>
              <a:spcBef>
                <a:spcPts val="900"/>
              </a:spcBef>
              <a:spcAft>
                <a:spcPts val="0"/>
              </a:spcAft>
              <a:buNone/>
            </a:pPr>
            <a:r>
              <a:rPr lang="en" sz="1200">
                <a:solidFill>
                  <a:srgbClr val="333333"/>
                </a:solidFill>
              </a:rPr>
              <a:t>The Duff Moisture Code (DMC) is a numeric rating of the average moisture content of loosely compacted organic layers of moderate depth. This code gives an indication of fuel consumption in moderate duff layers and medium-size woody material.</a:t>
            </a:r>
            <a:endParaRPr sz="1200">
              <a:solidFill>
                <a:srgbClr val="333333"/>
              </a:solidFill>
            </a:endParaRPr>
          </a:p>
          <a:p>
            <a:pPr indent="0" lvl="0" marL="0" rtl="0" algn="l">
              <a:lnSpc>
                <a:spcPct val="110000"/>
              </a:lnSpc>
              <a:spcBef>
                <a:spcPts val="2400"/>
              </a:spcBef>
              <a:spcAft>
                <a:spcPts val="0"/>
              </a:spcAft>
              <a:buNone/>
            </a:pPr>
            <a:r>
              <a:rPr b="1" lang="en" sz="1650">
                <a:solidFill>
                  <a:srgbClr val="333333"/>
                </a:solidFill>
              </a:rPr>
              <a:t>Drought Code</a:t>
            </a:r>
            <a:endParaRPr b="1" sz="1650">
              <a:solidFill>
                <a:srgbClr val="333333"/>
              </a:solidFill>
            </a:endParaRPr>
          </a:p>
          <a:p>
            <a:pPr indent="0" lvl="0" marL="0" rtl="0" algn="l">
              <a:lnSpc>
                <a:spcPct val="115000"/>
              </a:lnSpc>
              <a:spcBef>
                <a:spcPts val="900"/>
              </a:spcBef>
              <a:spcAft>
                <a:spcPts val="0"/>
              </a:spcAft>
              <a:buNone/>
            </a:pPr>
            <a:r>
              <a:rPr lang="en" sz="1200">
                <a:solidFill>
                  <a:srgbClr val="333333"/>
                </a:solidFill>
              </a:rPr>
              <a:t>The Drought Code (DC) is a numeric rating of the average moisture content of deep, compact organic layers. This code is a useful indicator of seasonal drought effects on forest fuels and the amount of smoldering in deep duff layers and large logs.</a:t>
            </a:r>
            <a:endParaRPr sz="1200">
              <a:solidFill>
                <a:srgbClr val="333333"/>
              </a:solidFill>
            </a:endParaRPr>
          </a:p>
          <a:p>
            <a:pPr indent="0" lvl="0" marL="0" rtl="0" algn="l">
              <a:lnSpc>
                <a:spcPct val="110000"/>
              </a:lnSpc>
              <a:spcBef>
                <a:spcPts val="2400"/>
              </a:spcBef>
              <a:spcAft>
                <a:spcPts val="0"/>
              </a:spcAft>
              <a:buNone/>
            </a:pPr>
            <a:r>
              <a:rPr b="1" lang="en" sz="1650">
                <a:solidFill>
                  <a:srgbClr val="333333"/>
                </a:solidFill>
              </a:rPr>
              <a:t>Initial Spread Index</a:t>
            </a:r>
            <a:endParaRPr b="1" sz="1650">
              <a:solidFill>
                <a:srgbClr val="333333"/>
              </a:solidFill>
            </a:endParaRPr>
          </a:p>
          <a:p>
            <a:pPr indent="0" lvl="0" marL="0" rtl="0" algn="l">
              <a:lnSpc>
                <a:spcPct val="115000"/>
              </a:lnSpc>
              <a:spcBef>
                <a:spcPts val="900"/>
              </a:spcBef>
              <a:spcAft>
                <a:spcPts val="0"/>
              </a:spcAft>
              <a:buNone/>
            </a:pPr>
            <a:r>
              <a:rPr lang="en" sz="1200">
                <a:solidFill>
                  <a:srgbClr val="333333"/>
                </a:solidFill>
              </a:rPr>
              <a:t>The Initial Spread Index (ISI) is a numeric rating of the expected rate of fire spread. It combines the effects of wind and the FFMC on rate of spread without the influence of variable quantities of fuel.</a:t>
            </a:r>
            <a:endParaRPr sz="1200">
              <a:solidFill>
                <a:srgbClr val="333333"/>
              </a:solidFill>
            </a:endParaRPr>
          </a:p>
          <a:p>
            <a:pPr indent="0" lvl="0" marL="0" rtl="0" algn="l">
              <a:lnSpc>
                <a:spcPct val="115000"/>
              </a:lnSpc>
              <a:spcBef>
                <a:spcPts val="900"/>
              </a:spcBef>
              <a:spcAft>
                <a:spcPts val="0"/>
              </a:spcAft>
              <a:buNone/>
            </a:pPr>
            <a:r>
              <a:t/>
            </a:r>
            <a:endParaRPr sz="1200">
              <a:solidFill>
                <a:srgbClr val="333333"/>
              </a:solidFill>
            </a:endParaRPr>
          </a:p>
          <a:p>
            <a:pPr indent="0" lvl="0" marL="0" rtl="0" algn="l">
              <a:spcBef>
                <a:spcPts val="9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1684fecc6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1684fecc6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TIFFANIE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dacf1475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dacf1475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TIFFANIE</a:t>
            </a:r>
            <a:endParaRPr/>
          </a:p>
          <a:p>
            <a:pPr indent="0" lvl="0" marL="0" rtl="0" algn="l">
              <a:spcBef>
                <a:spcPts val="0"/>
              </a:spcBef>
              <a:spcAft>
                <a:spcPts val="0"/>
              </a:spcAft>
              <a:buNone/>
            </a:pPr>
            <a:r>
              <a:rPr lang="en"/>
              <a:t>How many 0s vs. 1s</a:t>
            </a:r>
            <a:endParaRPr/>
          </a:p>
          <a:p>
            <a:pPr indent="0" lvl="0" marL="0" rtl="0" algn="l">
              <a:spcBef>
                <a:spcPts val="0"/>
              </a:spcBef>
              <a:spcAft>
                <a:spcPts val="0"/>
              </a:spcAft>
              <a:buNone/>
            </a:pPr>
            <a:r>
              <a:rPr lang="en"/>
              <a:t>Avg is 0.52 so basically half and half (517 rows) Data is not skewed, pretty balanced.</a:t>
            </a:r>
            <a:endParaRPr/>
          </a:p>
          <a:p>
            <a:pPr indent="0" lvl="0" marL="0" rtl="0" algn="l">
              <a:spcBef>
                <a:spcPts val="0"/>
              </a:spcBef>
              <a:spcAft>
                <a:spcPts val="0"/>
              </a:spcAft>
              <a:buNone/>
            </a:pPr>
            <a:r>
              <a:rPr lang="en"/>
              <a:t>248 vs. 269</a:t>
            </a:r>
            <a:endParaRPr/>
          </a:p>
          <a:p>
            <a:pPr indent="0" lvl="0" marL="0" rtl="0" algn="l">
              <a:spcBef>
                <a:spcPts val="0"/>
              </a:spcBef>
              <a:spcAft>
                <a:spcPts val="0"/>
              </a:spcAft>
              <a:buNone/>
            </a:pPr>
            <a:r>
              <a:rPr lang="en"/>
              <a:t>Jonathan - Update to ggplot histogram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Emphasize the months the most fires happened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db1d73cd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db1d73cd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TIFFANIE</a:t>
            </a:r>
            <a:endParaRPr/>
          </a:p>
          <a:p>
            <a:pPr indent="0" lvl="0" marL="0" rtl="0" algn="l">
              <a:spcBef>
                <a:spcPts val="0"/>
              </a:spcBef>
              <a:spcAft>
                <a:spcPts val="0"/>
              </a:spcAft>
              <a:buNone/>
            </a:pPr>
            <a:r>
              <a:rPr lang="en"/>
              <a:t>Nothing that was too obvious - exploration is necessary!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1684fecc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1684fecc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TIFFANIE</a:t>
            </a:r>
            <a:endParaRPr/>
          </a:p>
          <a:p>
            <a:pPr indent="0" lvl="0" marL="0" rtl="0" algn="l">
              <a:spcBef>
                <a:spcPts val="0"/>
              </a:spcBef>
              <a:spcAft>
                <a:spcPts val="0"/>
              </a:spcAft>
              <a:buNone/>
            </a:pPr>
            <a:r>
              <a:rPr lang="en"/>
              <a:t>Generated using ggpairs()</a:t>
            </a:r>
            <a:endParaRPr/>
          </a:p>
          <a:p>
            <a:pPr indent="0" lvl="0" marL="0" rtl="0" algn="l">
              <a:spcBef>
                <a:spcPts val="0"/>
              </a:spcBef>
              <a:spcAft>
                <a:spcPts val="0"/>
              </a:spcAft>
              <a:buNone/>
            </a:pPr>
            <a:r>
              <a:rPr lang="en"/>
              <a:t>Took out month and day variables, x and y in order to focus on FFMC through no_yes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3.dsi.uminho.pt/pcortez/forestfires/forestfires-names.txt" TargetMode="External"/><Relationship Id="rId4" Type="http://schemas.openxmlformats.org/officeDocument/2006/relationships/hyperlink" Target="https://archive.ics.uci.edu/ml/datasets/Forest+Fir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Predicting Forest Fires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Fire Squad: </a:t>
            </a:r>
            <a:r>
              <a:rPr lang="en" sz="1400"/>
              <a:t>Tiffanie M. Mac Donald, Jonathan David Ortiz, Sanjeet Saikia, Jackson F. Shands, Raya Young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44650" y="82425"/>
            <a:ext cx="42810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Preparing the data</a:t>
            </a:r>
            <a:endParaRPr/>
          </a:p>
        </p:txBody>
      </p:sp>
      <p:sp>
        <p:nvSpPr>
          <p:cNvPr id="130" name="Google Shape;130;p22"/>
          <p:cNvSpPr txBox="1"/>
          <p:nvPr/>
        </p:nvSpPr>
        <p:spPr>
          <a:xfrm>
            <a:off x="5869363" y="3809100"/>
            <a:ext cx="2376600" cy="823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Font typeface="Roboto"/>
              <a:buChar char="●"/>
            </a:pPr>
            <a:r>
              <a:rPr lang="en" sz="1200" u="sng">
                <a:solidFill>
                  <a:srgbClr val="FFFFFF"/>
                </a:solidFill>
                <a:latin typeface="Roboto"/>
                <a:ea typeface="Roboto"/>
                <a:cs typeface="Roboto"/>
                <a:sym typeface="Roboto"/>
              </a:rPr>
              <a:t>Library -&gt; (Dplyr)</a:t>
            </a:r>
            <a:endParaRPr sz="1200" u="sng">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Num &amp; Str converted Factors</a:t>
            </a:r>
            <a:endParaRPr b="1" sz="1200">
              <a:solidFill>
                <a:srgbClr val="FFFFFF"/>
              </a:solidFill>
              <a:latin typeface="Roboto"/>
              <a:ea typeface="Roboto"/>
              <a:cs typeface="Roboto"/>
              <a:sym typeface="Roboto"/>
            </a:endParaRPr>
          </a:p>
        </p:txBody>
      </p:sp>
      <p:sp>
        <p:nvSpPr>
          <p:cNvPr id="131" name="Google Shape;131;p22"/>
          <p:cNvSpPr/>
          <p:nvPr/>
        </p:nvSpPr>
        <p:spPr>
          <a:xfrm>
            <a:off x="2566500" y="1298379"/>
            <a:ext cx="2005500" cy="951900"/>
          </a:xfrm>
          <a:prstGeom prst="roundRect">
            <a:avLst>
              <a:gd fmla="val 16667" name="adj"/>
            </a:avLst>
          </a:prstGeom>
          <a:noFill/>
          <a:ln cap="flat" cmpd="sng" w="2857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rPr>
              <a:t>Transformed Area burned into a binary variable and removed area burned</a:t>
            </a:r>
            <a:endParaRPr sz="1200">
              <a:solidFill>
                <a:srgbClr val="FFFFFF"/>
              </a:solidFill>
            </a:endParaRPr>
          </a:p>
        </p:txBody>
      </p:sp>
      <p:sp>
        <p:nvSpPr>
          <p:cNvPr id="132" name="Google Shape;132;p22"/>
          <p:cNvSpPr txBox="1"/>
          <p:nvPr/>
        </p:nvSpPr>
        <p:spPr>
          <a:xfrm>
            <a:off x="6048125" y="230925"/>
            <a:ext cx="22149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Cleaning + prep</a:t>
            </a:r>
            <a:endParaRPr sz="1200">
              <a:solidFill>
                <a:srgbClr val="FFFFFF"/>
              </a:solidFill>
              <a:latin typeface="Roboto"/>
              <a:ea typeface="Roboto"/>
              <a:cs typeface="Roboto"/>
              <a:sym typeface="Roboto"/>
            </a:endParaRPr>
          </a:p>
        </p:txBody>
      </p:sp>
      <p:sp>
        <p:nvSpPr>
          <p:cNvPr id="133" name="Google Shape;133;p22"/>
          <p:cNvSpPr txBox="1"/>
          <p:nvPr/>
        </p:nvSpPr>
        <p:spPr>
          <a:xfrm>
            <a:off x="198975" y="1505375"/>
            <a:ext cx="1849200" cy="537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Geographic data</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Dates</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en" sz="1200" u="sng">
                <a:solidFill>
                  <a:srgbClr val="FFFFFF"/>
                </a:solidFill>
                <a:latin typeface="Roboto"/>
                <a:ea typeface="Roboto"/>
                <a:cs typeface="Roboto"/>
                <a:sym typeface="Roboto"/>
              </a:rPr>
              <a:t>Special Indexes</a:t>
            </a:r>
            <a:endParaRPr sz="1200" u="sng">
              <a:solidFill>
                <a:srgbClr val="FFFFFF"/>
              </a:solidFill>
              <a:latin typeface="Roboto"/>
              <a:ea typeface="Roboto"/>
              <a:cs typeface="Roboto"/>
              <a:sym typeface="Roboto"/>
            </a:endParaRPr>
          </a:p>
          <a:p>
            <a:pPr indent="0" lvl="0" marL="0" rtl="0" algn="l">
              <a:spcBef>
                <a:spcPts val="0"/>
              </a:spcBef>
              <a:spcAft>
                <a:spcPts val="0"/>
              </a:spcAft>
              <a:buNone/>
            </a:pPr>
            <a:r>
              <a:t/>
            </a:r>
            <a:endParaRPr b="1" sz="800" u="sng">
              <a:solidFill>
                <a:srgbClr val="FFFFFF"/>
              </a:solidFill>
              <a:latin typeface="Roboto"/>
              <a:ea typeface="Roboto"/>
              <a:cs typeface="Roboto"/>
              <a:sym typeface="Roboto"/>
            </a:endParaRPr>
          </a:p>
          <a:p>
            <a:pPr indent="0" lvl="0" marL="91440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914400" rtl="0" algn="l">
              <a:spcBef>
                <a:spcPts val="0"/>
              </a:spcBef>
              <a:spcAft>
                <a:spcPts val="0"/>
              </a:spcAft>
              <a:buNone/>
            </a:pPr>
            <a:r>
              <a:t/>
            </a:r>
            <a:endParaRPr b="1" sz="800" u="sng">
              <a:solidFill>
                <a:srgbClr val="FFFFFF"/>
              </a:solidFill>
              <a:latin typeface="Roboto"/>
              <a:ea typeface="Roboto"/>
              <a:cs typeface="Roboto"/>
              <a:sym typeface="Roboto"/>
            </a:endParaRPr>
          </a:p>
        </p:txBody>
      </p:sp>
      <p:sp>
        <p:nvSpPr>
          <p:cNvPr id="134" name="Google Shape;134;p22"/>
          <p:cNvSpPr/>
          <p:nvPr/>
        </p:nvSpPr>
        <p:spPr>
          <a:xfrm>
            <a:off x="8269950" y="1150325"/>
            <a:ext cx="720300" cy="2974800"/>
          </a:xfrm>
          <a:prstGeom prst="curvedLeftArrow">
            <a:avLst>
              <a:gd fmla="val 25000" name="adj1"/>
              <a:gd fmla="val 50000" name="adj2"/>
              <a:gd fmla="val 25000" name="adj3"/>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txBox="1"/>
          <p:nvPr/>
        </p:nvSpPr>
        <p:spPr>
          <a:xfrm>
            <a:off x="7436100" y="811075"/>
            <a:ext cx="1389600" cy="1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FFFFFF"/>
                </a:solidFill>
                <a:latin typeface="Roboto"/>
                <a:ea typeface="Roboto"/>
                <a:cs typeface="Roboto"/>
                <a:sym typeface="Roboto"/>
              </a:rPr>
              <a:t>*No null values </a:t>
            </a:r>
            <a:endParaRPr sz="1200" u="sng">
              <a:solidFill>
                <a:srgbClr val="FFFFFF"/>
              </a:solidFill>
              <a:latin typeface="Roboto"/>
              <a:ea typeface="Roboto"/>
              <a:cs typeface="Roboto"/>
              <a:sym typeface="Roboto"/>
            </a:endParaRPr>
          </a:p>
        </p:txBody>
      </p:sp>
      <p:pic>
        <p:nvPicPr>
          <p:cNvPr id="136" name="Google Shape;136;p22"/>
          <p:cNvPicPr preferRelativeResize="0"/>
          <p:nvPr/>
        </p:nvPicPr>
        <p:blipFill rotWithShape="1">
          <a:blip r:embed="rId3">
            <a:alphaModFix/>
          </a:blip>
          <a:srcRect b="7304" l="0" r="57675" t="20938"/>
          <a:stretch/>
        </p:blipFill>
        <p:spPr>
          <a:xfrm>
            <a:off x="402350" y="2365700"/>
            <a:ext cx="3702125" cy="2266599"/>
          </a:xfrm>
          <a:prstGeom prst="rect">
            <a:avLst/>
          </a:prstGeom>
          <a:noFill/>
          <a:ln>
            <a:noFill/>
          </a:ln>
        </p:spPr>
      </p:pic>
      <p:sp>
        <p:nvSpPr>
          <p:cNvPr id="137" name="Google Shape;137;p22"/>
          <p:cNvSpPr txBox="1"/>
          <p:nvPr/>
        </p:nvSpPr>
        <p:spPr>
          <a:xfrm>
            <a:off x="6926850" y="4558225"/>
            <a:ext cx="7337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38" name="Google Shape;138;p22"/>
          <p:cNvPicPr preferRelativeResize="0"/>
          <p:nvPr/>
        </p:nvPicPr>
        <p:blipFill>
          <a:blip r:embed="rId4">
            <a:alphaModFix/>
          </a:blip>
          <a:stretch>
            <a:fillRect/>
          </a:stretch>
        </p:blipFill>
        <p:spPr>
          <a:xfrm>
            <a:off x="6209100" y="1150325"/>
            <a:ext cx="1759225" cy="2693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87900" y="458025"/>
            <a:ext cx="33246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Clustering - kMeans </a:t>
            </a:r>
            <a:endParaRPr sz="2400"/>
          </a:p>
        </p:txBody>
      </p:sp>
      <p:sp>
        <p:nvSpPr>
          <p:cNvPr id="144" name="Google Shape;144;p23"/>
          <p:cNvSpPr txBox="1"/>
          <p:nvPr/>
        </p:nvSpPr>
        <p:spPr>
          <a:xfrm>
            <a:off x="553800" y="1963325"/>
            <a:ext cx="2606700" cy="1231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Scaled data</a:t>
            </a:r>
            <a:endParaRPr sz="1200">
              <a:solidFill>
                <a:srgbClr val="FFFFFF"/>
              </a:solidFill>
              <a:latin typeface="Roboto"/>
              <a:ea typeface="Roboto"/>
              <a:cs typeface="Roboto"/>
              <a:sym typeface="Roboto"/>
            </a:endParaRPr>
          </a:p>
          <a:p>
            <a:pPr indent="-304800" lvl="1" marL="9144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Dropped ( month, day, X,Y)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Plotted</a:t>
            </a:r>
            <a:r>
              <a:rPr lang="en" sz="1200">
                <a:solidFill>
                  <a:srgbClr val="FFFFFF"/>
                </a:solidFill>
                <a:latin typeface="Roboto"/>
                <a:ea typeface="Roboto"/>
                <a:cs typeface="Roboto"/>
                <a:sym typeface="Roboto"/>
              </a:rPr>
              <a:t> points to find </a:t>
            </a:r>
            <a:r>
              <a:rPr lang="en" sz="1200">
                <a:solidFill>
                  <a:srgbClr val="FFFFFF"/>
                </a:solidFill>
                <a:latin typeface="Roboto"/>
                <a:ea typeface="Roboto"/>
                <a:cs typeface="Roboto"/>
                <a:sym typeface="Roboto"/>
              </a:rPr>
              <a:t>separation</a:t>
            </a:r>
            <a:r>
              <a:rPr lang="en" sz="1200">
                <a:solidFill>
                  <a:srgbClr val="FFFFFF"/>
                </a:solidFill>
                <a:latin typeface="Roboto"/>
                <a:ea typeface="Roboto"/>
                <a:cs typeface="Roboto"/>
                <a:sym typeface="Roboto"/>
              </a:rPr>
              <a:t> of data</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a:p>
            <a:pPr indent="0" lvl="0" marL="91440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145" name="Google Shape;145;p23"/>
          <p:cNvSpPr txBox="1"/>
          <p:nvPr/>
        </p:nvSpPr>
        <p:spPr>
          <a:xfrm>
            <a:off x="815775" y="1472525"/>
            <a:ext cx="16386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K-Means set up</a:t>
            </a:r>
            <a:endParaRPr>
              <a:solidFill>
                <a:srgbClr val="FFFFFF"/>
              </a:solidFill>
              <a:latin typeface="Roboto"/>
              <a:ea typeface="Roboto"/>
              <a:cs typeface="Roboto"/>
              <a:sym typeface="Roboto"/>
            </a:endParaRPr>
          </a:p>
        </p:txBody>
      </p:sp>
      <p:pic>
        <p:nvPicPr>
          <p:cNvPr id="146" name="Google Shape;146;p23"/>
          <p:cNvPicPr preferRelativeResize="0"/>
          <p:nvPr/>
        </p:nvPicPr>
        <p:blipFill>
          <a:blip r:embed="rId3">
            <a:alphaModFix/>
          </a:blip>
          <a:stretch>
            <a:fillRect/>
          </a:stretch>
        </p:blipFill>
        <p:spPr>
          <a:xfrm>
            <a:off x="3915250" y="500025"/>
            <a:ext cx="4574299" cy="3712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187425" y="336575"/>
            <a:ext cx="3794700" cy="62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Clustering - K means </a:t>
            </a:r>
            <a:endParaRPr sz="2400"/>
          </a:p>
        </p:txBody>
      </p:sp>
      <p:pic>
        <p:nvPicPr>
          <p:cNvPr id="152" name="Google Shape;152;p24"/>
          <p:cNvPicPr preferRelativeResize="0"/>
          <p:nvPr/>
        </p:nvPicPr>
        <p:blipFill>
          <a:blip r:embed="rId3">
            <a:alphaModFix/>
          </a:blip>
          <a:stretch>
            <a:fillRect/>
          </a:stretch>
        </p:blipFill>
        <p:spPr>
          <a:xfrm>
            <a:off x="4701350" y="336575"/>
            <a:ext cx="4228027" cy="3589901"/>
          </a:xfrm>
          <a:prstGeom prst="rect">
            <a:avLst/>
          </a:prstGeom>
          <a:noFill/>
          <a:ln>
            <a:noFill/>
          </a:ln>
        </p:spPr>
      </p:pic>
      <p:pic>
        <p:nvPicPr>
          <p:cNvPr id="153" name="Google Shape;153;p24"/>
          <p:cNvPicPr preferRelativeResize="0"/>
          <p:nvPr/>
        </p:nvPicPr>
        <p:blipFill>
          <a:blip r:embed="rId4">
            <a:alphaModFix/>
          </a:blip>
          <a:stretch>
            <a:fillRect/>
          </a:stretch>
        </p:blipFill>
        <p:spPr>
          <a:xfrm>
            <a:off x="138275" y="1393350"/>
            <a:ext cx="4433725" cy="3195925"/>
          </a:xfrm>
          <a:prstGeom prst="rect">
            <a:avLst/>
          </a:prstGeom>
          <a:noFill/>
          <a:ln>
            <a:noFill/>
          </a:ln>
        </p:spPr>
      </p:pic>
      <p:sp>
        <p:nvSpPr>
          <p:cNvPr id="154" name="Google Shape;154;p24"/>
          <p:cNvSpPr/>
          <p:nvPr/>
        </p:nvSpPr>
        <p:spPr>
          <a:xfrm>
            <a:off x="615275" y="2364350"/>
            <a:ext cx="304200" cy="2352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a:off x="2288300" y="3657150"/>
            <a:ext cx="214200" cy="2142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4"/>
          <p:cNvPicPr preferRelativeResize="0"/>
          <p:nvPr/>
        </p:nvPicPr>
        <p:blipFill>
          <a:blip r:embed="rId5">
            <a:alphaModFix/>
          </a:blip>
          <a:stretch>
            <a:fillRect/>
          </a:stretch>
        </p:blipFill>
        <p:spPr>
          <a:xfrm>
            <a:off x="5471075" y="4307026"/>
            <a:ext cx="3038475" cy="666750"/>
          </a:xfrm>
          <a:prstGeom prst="rect">
            <a:avLst/>
          </a:prstGeom>
          <a:noFill/>
          <a:ln>
            <a:noFill/>
          </a:ln>
        </p:spPr>
      </p:pic>
      <p:sp>
        <p:nvSpPr>
          <p:cNvPr id="157" name="Google Shape;157;p24"/>
          <p:cNvSpPr txBox="1"/>
          <p:nvPr/>
        </p:nvSpPr>
        <p:spPr>
          <a:xfrm>
            <a:off x="6083700" y="3950725"/>
            <a:ext cx="17007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latin typeface="Roboto"/>
                <a:ea typeface="Roboto"/>
                <a:cs typeface="Roboto"/>
                <a:sym typeface="Roboto"/>
              </a:rPr>
              <a:t>Cluster 3</a:t>
            </a:r>
            <a:endParaRPr>
              <a:solidFill>
                <a:srgbClr val="FF99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idx="4294967295" type="title"/>
          </p:nvPr>
        </p:nvSpPr>
        <p:spPr>
          <a:xfrm>
            <a:off x="0" y="0"/>
            <a:ext cx="42477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Decision Trees seed(123)</a:t>
            </a:r>
            <a:endParaRPr sz="2500"/>
          </a:p>
        </p:txBody>
      </p:sp>
      <p:pic>
        <p:nvPicPr>
          <p:cNvPr id="163" name="Google Shape;163;p25"/>
          <p:cNvPicPr preferRelativeResize="0"/>
          <p:nvPr/>
        </p:nvPicPr>
        <p:blipFill>
          <a:blip r:embed="rId3">
            <a:alphaModFix/>
          </a:blip>
          <a:stretch>
            <a:fillRect/>
          </a:stretch>
        </p:blipFill>
        <p:spPr>
          <a:xfrm>
            <a:off x="4247675" y="0"/>
            <a:ext cx="4896334" cy="5143500"/>
          </a:xfrm>
          <a:prstGeom prst="rect">
            <a:avLst/>
          </a:prstGeom>
          <a:noFill/>
          <a:ln>
            <a:noFill/>
          </a:ln>
        </p:spPr>
      </p:pic>
      <p:sp>
        <p:nvSpPr>
          <p:cNvPr id="164" name="Google Shape;164;p25"/>
          <p:cNvSpPr txBox="1"/>
          <p:nvPr/>
        </p:nvSpPr>
        <p:spPr>
          <a:xfrm>
            <a:off x="0" y="686100"/>
            <a:ext cx="4247700" cy="188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rPr>
              <a:t>The first tree used a seed of 123  and reflected a 21% chance of a significant burn area when the Relative Humidity less than 25. This tree first split at Temperature, then branched into DC, then Temperature and DMC.</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Info Gain :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accuracy for this model 51%.</a:t>
            </a:r>
            <a:endParaRPr sz="1100">
              <a:solidFill>
                <a:schemeClr val="dk1"/>
              </a:solidFill>
            </a:endParaRPr>
          </a:p>
        </p:txBody>
      </p:sp>
      <p:pic>
        <p:nvPicPr>
          <p:cNvPr id="165" name="Google Shape;165;p25"/>
          <p:cNvPicPr preferRelativeResize="0"/>
          <p:nvPr/>
        </p:nvPicPr>
        <p:blipFill>
          <a:blip r:embed="rId4">
            <a:alphaModFix/>
          </a:blip>
          <a:stretch>
            <a:fillRect/>
          </a:stretch>
        </p:blipFill>
        <p:spPr>
          <a:xfrm>
            <a:off x="0" y="2734125"/>
            <a:ext cx="2902750" cy="2409375"/>
          </a:xfrm>
          <a:prstGeom prst="rect">
            <a:avLst/>
          </a:prstGeom>
          <a:noFill/>
          <a:ln>
            <a:noFill/>
          </a:ln>
        </p:spPr>
      </p:pic>
      <p:pic>
        <p:nvPicPr>
          <p:cNvPr id="166" name="Google Shape;166;p25"/>
          <p:cNvPicPr preferRelativeResize="0"/>
          <p:nvPr/>
        </p:nvPicPr>
        <p:blipFill rotWithShape="1">
          <a:blip r:embed="rId5">
            <a:alphaModFix/>
          </a:blip>
          <a:srcRect b="6602" l="0" r="46452" t="87758"/>
          <a:stretch/>
        </p:blipFill>
        <p:spPr>
          <a:xfrm>
            <a:off x="49525" y="1945525"/>
            <a:ext cx="4896326" cy="290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idx="4294967295" type="title"/>
          </p:nvPr>
        </p:nvSpPr>
        <p:spPr>
          <a:xfrm>
            <a:off x="0" y="0"/>
            <a:ext cx="42477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Decision Trees seed(1016)</a:t>
            </a:r>
            <a:endParaRPr sz="2500"/>
          </a:p>
        </p:txBody>
      </p:sp>
      <p:sp>
        <p:nvSpPr>
          <p:cNvPr id="172" name="Google Shape;172;p26"/>
          <p:cNvSpPr txBox="1"/>
          <p:nvPr/>
        </p:nvSpPr>
        <p:spPr>
          <a:xfrm>
            <a:off x="0" y="686100"/>
            <a:ext cx="4247700" cy="188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rPr>
              <a:t>The second model generated</a:t>
            </a:r>
            <a:r>
              <a:rPr lang="en" sz="1100">
                <a:solidFill>
                  <a:srgbClr val="FFFFFF"/>
                </a:solidFill>
              </a:rPr>
              <a:t> used a seed of 1016  and reflected a 25% chance of a significant burn area when the Relative Humidity less than 28. This tree first split at DMC, then branched into Temperature and ISI.</a:t>
            </a:r>
            <a:endParaRPr sz="1100">
              <a:solidFill>
                <a:srgbClr val="FFFF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INFO GAIN: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accuracy for this model is 52%</a:t>
            </a:r>
            <a:endParaRPr sz="1100">
              <a:solidFill>
                <a:schemeClr val="dk1"/>
              </a:solidFill>
            </a:endParaRPr>
          </a:p>
        </p:txBody>
      </p:sp>
      <p:pic>
        <p:nvPicPr>
          <p:cNvPr id="173" name="Google Shape;173;p26"/>
          <p:cNvPicPr preferRelativeResize="0"/>
          <p:nvPr/>
        </p:nvPicPr>
        <p:blipFill>
          <a:blip r:embed="rId3">
            <a:alphaModFix/>
          </a:blip>
          <a:stretch>
            <a:fillRect/>
          </a:stretch>
        </p:blipFill>
        <p:spPr>
          <a:xfrm>
            <a:off x="4247680" y="0"/>
            <a:ext cx="4896321" cy="5143500"/>
          </a:xfrm>
          <a:prstGeom prst="rect">
            <a:avLst/>
          </a:prstGeom>
          <a:noFill/>
          <a:ln>
            <a:noFill/>
          </a:ln>
        </p:spPr>
      </p:pic>
      <p:pic>
        <p:nvPicPr>
          <p:cNvPr id="174" name="Google Shape;174;p26"/>
          <p:cNvPicPr preferRelativeResize="0"/>
          <p:nvPr/>
        </p:nvPicPr>
        <p:blipFill>
          <a:blip r:embed="rId4">
            <a:alphaModFix/>
          </a:blip>
          <a:stretch>
            <a:fillRect/>
          </a:stretch>
        </p:blipFill>
        <p:spPr>
          <a:xfrm>
            <a:off x="0" y="3159425"/>
            <a:ext cx="2880850" cy="1984075"/>
          </a:xfrm>
          <a:prstGeom prst="rect">
            <a:avLst/>
          </a:prstGeom>
          <a:noFill/>
          <a:ln>
            <a:noFill/>
          </a:ln>
        </p:spPr>
      </p:pic>
      <p:pic>
        <p:nvPicPr>
          <p:cNvPr id="175" name="Google Shape;175;p26"/>
          <p:cNvPicPr preferRelativeResize="0"/>
          <p:nvPr/>
        </p:nvPicPr>
        <p:blipFill rotWithShape="1">
          <a:blip r:embed="rId5">
            <a:alphaModFix/>
          </a:blip>
          <a:srcRect b="6327" l="0" r="45607" t="87345"/>
          <a:stretch/>
        </p:blipFill>
        <p:spPr>
          <a:xfrm>
            <a:off x="42450" y="2030525"/>
            <a:ext cx="4973702" cy="32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7"/>
          <p:cNvSpPr txBox="1"/>
          <p:nvPr>
            <p:ph idx="4294967295" type="title"/>
          </p:nvPr>
        </p:nvSpPr>
        <p:spPr>
          <a:xfrm>
            <a:off x="0" y="0"/>
            <a:ext cx="42477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Decision Trees seed(69)</a:t>
            </a:r>
            <a:endParaRPr sz="2500"/>
          </a:p>
        </p:txBody>
      </p:sp>
      <p:sp>
        <p:nvSpPr>
          <p:cNvPr id="181" name="Google Shape;181;p27"/>
          <p:cNvSpPr txBox="1"/>
          <p:nvPr/>
        </p:nvSpPr>
        <p:spPr>
          <a:xfrm>
            <a:off x="0" y="686100"/>
            <a:ext cx="4247700" cy="188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rPr>
              <a:t>Finally, the third tree </a:t>
            </a:r>
            <a:r>
              <a:rPr lang="en" sz="1100">
                <a:solidFill>
                  <a:srgbClr val="FFFFFF"/>
                </a:solidFill>
              </a:rPr>
              <a:t>used a seed of 69  and reflected a 17% chance of a significant burn area when the FFMC was greater than or equal to 92. This tree first split at temperature, then branched into wind speeds and relative humidity.</a:t>
            </a:r>
            <a:endParaRPr sz="1100">
              <a:solidFill>
                <a:srgbClr val="FFFF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INFO GAIN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accuracy for this model is 53%.</a:t>
            </a:r>
            <a:endParaRPr sz="1100">
              <a:solidFill>
                <a:schemeClr val="dk1"/>
              </a:solidFill>
            </a:endParaRPr>
          </a:p>
        </p:txBody>
      </p:sp>
      <p:pic>
        <p:nvPicPr>
          <p:cNvPr id="182" name="Google Shape;182;p27"/>
          <p:cNvPicPr preferRelativeResize="0"/>
          <p:nvPr/>
        </p:nvPicPr>
        <p:blipFill>
          <a:blip r:embed="rId3">
            <a:alphaModFix/>
          </a:blip>
          <a:stretch>
            <a:fillRect/>
          </a:stretch>
        </p:blipFill>
        <p:spPr>
          <a:xfrm>
            <a:off x="4247670" y="3"/>
            <a:ext cx="4896329" cy="5143500"/>
          </a:xfrm>
          <a:prstGeom prst="rect">
            <a:avLst/>
          </a:prstGeom>
          <a:noFill/>
          <a:ln>
            <a:noFill/>
          </a:ln>
        </p:spPr>
      </p:pic>
      <p:pic>
        <p:nvPicPr>
          <p:cNvPr id="183" name="Google Shape;183;p27"/>
          <p:cNvPicPr preferRelativeResize="0"/>
          <p:nvPr/>
        </p:nvPicPr>
        <p:blipFill>
          <a:blip r:embed="rId4">
            <a:alphaModFix/>
          </a:blip>
          <a:stretch>
            <a:fillRect/>
          </a:stretch>
        </p:blipFill>
        <p:spPr>
          <a:xfrm>
            <a:off x="0" y="2771450"/>
            <a:ext cx="2871975" cy="2372050"/>
          </a:xfrm>
          <a:prstGeom prst="rect">
            <a:avLst/>
          </a:prstGeom>
          <a:noFill/>
          <a:ln>
            <a:noFill/>
          </a:ln>
        </p:spPr>
      </p:pic>
      <p:pic>
        <p:nvPicPr>
          <p:cNvPr id="184" name="Google Shape;184;p27"/>
          <p:cNvPicPr preferRelativeResize="0"/>
          <p:nvPr/>
        </p:nvPicPr>
        <p:blipFill rotWithShape="1">
          <a:blip r:embed="rId5">
            <a:alphaModFix/>
          </a:blip>
          <a:srcRect b="6052" l="0" r="45992" t="87620"/>
          <a:stretch/>
        </p:blipFill>
        <p:spPr>
          <a:xfrm>
            <a:off x="70750" y="2002225"/>
            <a:ext cx="4938326" cy="325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nvSpPr>
        <p:spPr>
          <a:xfrm>
            <a:off x="424500" y="58015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Random Forest </a:t>
            </a:r>
            <a:endParaRPr sz="2400">
              <a:solidFill>
                <a:srgbClr val="FFFFFF"/>
              </a:solidFill>
              <a:latin typeface="Roboto"/>
              <a:ea typeface="Roboto"/>
              <a:cs typeface="Roboto"/>
              <a:sym typeface="Roboto"/>
            </a:endParaRPr>
          </a:p>
        </p:txBody>
      </p:sp>
      <p:pic>
        <p:nvPicPr>
          <p:cNvPr id="190" name="Google Shape;190;p28"/>
          <p:cNvPicPr preferRelativeResize="0"/>
          <p:nvPr/>
        </p:nvPicPr>
        <p:blipFill>
          <a:blip r:embed="rId3">
            <a:alphaModFix/>
          </a:blip>
          <a:stretch>
            <a:fillRect/>
          </a:stretch>
        </p:blipFill>
        <p:spPr>
          <a:xfrm>
            <a:off x="552800" y="1186825"/>
            <a:ext cx="2442261" cy="1823474"/>
          </a:xfrm>
          <a:prstGeom prst="rect">
            <a:avLst/>
          </a:prstGeom>
          <a:noFill/>
          <a:ln>
            <a:noFill/>
          </a:ln>
        </p:spPr>
      </p:pic>
      <p:sp>
        <p:nvSpPr>
          <p:cNvPr id="191" name="Google Shape;191;p28"/>
          <p:cNvSpPr txBox="1"/>
          <p:nvPr/>
        </p:nvSpPr>
        <p:spPr>
          <a:xfrm>
            <a:off x="4308650" y="1186834"/>
            <a:ext cx="4110600" cy="23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Number of trees : 400</a:t>
            </a:r>
            <a:endParaRPr sz="1800">
              <a:solidFill>
                <a:srgbClr val="FFFFFF"/>
              </a:solidFill>
              <a:latin typeface="Roboto"/>
              <a:ea typeface="Roboto"/>
              <a:cs typeface="Roboto"/>
              <a:sym typeface="Roboto"/>
            </a:endParaRPr>
          </a:p>
          <a:p>
            <a:pPr indent="0" lvl="0" marL="0" rtl="0" algn="l">
              <a:spcBef>
                <a:spcPts val="0"/>
              </a:spcBef>
              <a:spcAft>
                <a:spcPts val="0"/>
              </a:spcAft>
              <a:buNone/>
            </a:pPr>
            <a:r>
              <a:rPr lang="en" sz="1800">
                <a:solidFill>
                  <a:srgbClr val="FFFFFF"/>
                </a:solidFill>
                <a:latin typeface="Roboto"/>
                <a:ea typeface="Roboto"/>
                <a:cs typeface="Roboto"/>
                <a:sym typeface="Roboto"/>
              </a:rPr>
              <a:t>Accurate : </a:t>
            </a:r>
            <a:r>
              <a:rPr lang="en" sz="1800">
                <a:solidFill>
                  <a:srgbClr val="FFFFFF"/>
                </a:solidFill>
                <a:latin typeface="Roboto"/>
                <a:ea typeface="Roboto"/>
                <a:cs typeface="Roboto"/>
                <a:sym typeface="Roboto"/>
              </a:rPr>
              <a:t>55% </a:t>
            </a:r>
            <a:endParaRPr sz="1800">
              <a:solidFill>
                <a:srgbClr val="FFFFFF"/>
              </a:solidFill>
              <a:latin typeface="Roboto"/>
              <a:ea typeface="Roboto"/>
              <a:cs typeface="Roboto"/>
              <a:sym typeface="Roboto"/>
            </a:endParaRPr>
          </a:p>
          <a:p>
            <a:pPr indent="0" lvl="0" marL="0" rtl="0" algn="l">
              <a:spcBef>
                <a:spcPts val="0"/>
              </a:spcBef>
              <a:spcAft>
                <a:spcPts val="0"/>
              </a:spcAft>
              <a:buNone/>
            </a:pPr>
            <a:r>
              <a:rPr lang="en" sz="1800">
                <a:solidFill>
                  <a:srgbClr val="FFFFFF"/>
                </a:solidFill>
                <a:latin typeface="Roboto"/>
                <a:ea typeface="Roboto"/>
                <a:cs typeface="Roboto"/>
                <a:sym typeface="Roboto"/>
              </a:rPr>
              <a:t>False Negative : 49</a:t>
            </a:r>
            <a:r>
              <a:rPr lang="en" sz="1800">
                <a:solidFill>
                  <a:srgbClr val="FFFFFF"/>
                </a:solidFill>
                <a:latin typeface="Roboto"/>
                <a:ea typeface="Roboto"/>
                <a:cs typeface="Roboto"/>
                <a:sym typeface="Roboto"/>
              </a:rPr>
              <a:t> % </a:t>
            </a:r>
            <a:endParaRPr sz="1800">
              <a:solidFill>
                <a:srgbClr val="FFFFFF"/>
              </a:solidFill>
              <a:latin typeface="Roboto"/>
              <a:ea typeface="Roboto"/>
              <a:cs typeface="Roboto"/>
              <a:sym typeface="Roboto"/>
            </a:endParaRPr>
          </a:p>
          <a:p>
            <a:pPr indent="0" lvl="0" marL="0" rtl="0" algn="l">
              <a:spcBef>
                <a:spcPts val="0"/>
              </a:spcBef>
              <a:spcAft>
                <a:spcPts val="0"/>
              </a:spcAft>
              <a:buNone/>
            </a:pPr>
            <a:r>
              <a:rPr lang="en" sz="1800">
                <a:solidFill>
                  <a:srgbClr val="FFFFFF"/>
                </a:solidFill>
                <a:latin typeface="Roboto"/>
                <a:ea typeface="Roboto"/>
                <a:cs typeface="Roboto"/>
                <a:sym typeface="Roboto"/>
              </a:rPr>
              <a:t>Out Of Bag Error : 38%</a:t>
            </a:r>
            <a:endParaRPr sz="1800">
              <a:solidFill>
                <a:srgbClr val="FFFFFF"/>
              </a:solidFill>
              <a:latin typeface="Roboto"/>
              <a:ea typeface="Roboto"/>
              <a:cs typeface="Roboto"/>
              <a:sym typeface="Roboto"/>
            </a:endParaRPr>
          </a:p>
          <a:p>
            <a:pPr indent="0" lvl="0" marL="0" rtl="0" algn="l">
              <a:spcBef>
                <a:spcPts val="0"/>
              </a:spcBef>
              <a:spcAft>
                <a:spcPts val="0"/>
              </a:spcAft>
              <a:buNone/>
            </a:pPr>
            <a:r>
              <a:rPr lang="en" sz="1800">
                <a:solidFill>
                  <a:srgbClr val="FFFFFF"/>
                </a:solidFill>
                <a:latin typeface="Roboto"/>
                <a:ea typeface="Roboto"/>
                <a:cs typeface="Roboto"/>
                <a:sym typeface="Roboto"/>
              </a:rPr>
              <a:t>Number of splits tried : 6</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rgbClr val="FFFFFF"/>
              </a:solidFill>
              <a:latin typeface="Roboto"/>
              <a:ea typeface="Roboto"/>
              <a:cs typeface="Roboto"/>
              <a:sym typeface="Roboto"/>
            </a:endParaRPr>
          </a:p>
          <a:p>
            <a:pPr indent="0" lvl="0" marL="0" rtl="0" algn="l">
              <a:spcBef>
                <a:spcPts val="0"/>
              </a:spcBef>
              <a:spcAft>
                <a:spcPts val="0"/>
              </a:spcAft>
              <a:buNone/>
            </a:pPr>
            <a:r>
              <a:rPr lang="en" sz="1800">
                <a:solidFill>
                  <a:srgbClr val="FFFFFF"/>
                </a:solidFill>
                <a:latin typeface="Roboto"/>
                <a:ea typeface="Roboto"/>
                <a:cs typeface="Roboto"/>
                <a:sym typeface="Roboto"/>
              </a:rPr>
              <a:t>		Information gain:</a:t>
            </a:r>
            <a:endParaRPr sz="1800">
              <a:solidFill>
                <a:srgbClr val="FFFFFF"/>
              </a:solidFill>
              <a:latin typeface="Roboto"/>
              <a:ea typeface="Roboto"/>
              <a:cs typeface="Roboto"/>
              <a:sym typeface="Roboto"/>
            </a:endParaRPr>
          </a:p>
        </p:txBody>
      </p:sp>
      <p:pic>
        <p:nvPicPr>
          <p:cNvPr id="192" name="Google Shape;192;p28"/>
          <p:cNvPicPr preferRelativeResize="0"/>
          <p:nvPr/>
        </p:nvPicPr>
        <p:blipFill rotWithShape="1">
          <a:blip r:embed="rId4">
            <a:alphaModFix/>
          </a:blip>
          <a:srcRect b="58447" l="4642" r="81364" t="28184"/>
          <a:stretch/>
        </p:blipFill>
        <p:spPr>
          <a:xfrm>
            <a:off x="552800" y="3122100"/>
            <a:ext cx="3340402" cy="1795000"/>
          </a:xfrm>
          <a:prstGeom prst="rect">
            <a:avLst/>
          </a:prstGeom>
          <a:noFill/>
          <a:ln>
            <a:noFill/>
          </a:ln>
        </p:spPr>
      </p:pic>
      <p:pic>
        <p:nvPicPr>
          <p:cNvPr id="193" name="Google Shape;193;p28"/>
          <p:cNvPicPr preferRelativeResize="0"/>
          <p:nvPr/>
        </p:nvPicPr>
        <p:blipFill rotWithShape="1">
          <a:blip r:embed="rId5">
            <a:alphaModFix/>
          </a:blip>
          <a:srcRect b="10550" l="0" r="59068" t="85950"/>
          <a:stretch/>
        </p:blipFill>
        <p:spPr>
          <a:xfrm>
            <a:off x="4220625" y="3815451"/>
            <a:ext cx="4414027" cy="47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9"/>
          <p:cNvSpPr txBox="1"/>
          <p:nvPr/>
        </p:nvSpPr>
        <p:spPr>
          <a:xfrm>
            <a:off x="650900" y="488175"/>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Logistic Regression</a:t>
            </a:r>
            <a:r>
              <a:rPr lang="en" sz="2400">
                <a:solidFill>
                  <a:srgbClr val="FFFFFF"/>
                </a:solidFill>
                <a:latin typeface="Roboto"/>
                <a:ea typeface="Roboto"/>
                <a:cs typeface="Roboto"/>
                <a:sym typeface="Roboto"/>
              </a:rPr>
              <a:t>:</a:t>
            </a:r>
            <a:r>
              <a:rPr lang="en" sz="1800">
                <a:solidFill>
                  <a:srgbClr val="FFFFFF"/>
                </a:solidFill>
                <a:latin typeface="Roboto"/>
                <a:ea typeface="Roboto"/>
                <a:cs typeface="Roboto"/>
                <a:sym typeface="Roboto"/>
              </a:rPr>
              <a:t>  Logit</a:t>
            </a:r>
            <a:endParaRPr sz="1800">
              <a:solidFill>
                <a:srgbClr val="FFFFFF"/>
              </a:solidFill>
              <a:latin typeface="Roboto"/>
              <a:ea typeface="Roboto"/>
              <a:cs typeface="Roboto"/>
              <a:sym typeface="Roboto"/>
            </a:endParaRPr>
          </a:p>
        </p:txBody>
      </p:sp>
      <p:pic>
        <p:nvPicPr>
          <p:cNvPr id="199" name="Google Shape;199;p29"/>
          <p:cNvPicPr preferRelativeResize="0"/>
          <p:nvPr/>
        </p:nvPicPr>
        <p:blipFill rotWithShape="1">
          <a:blip r:embed="rId3">
            <a:alphaModFix/>
          </a:blip>
          <a:srcRect b="4104" l="0" r="71607" t="69788"/>
          <a:stretch/>
        </p:blipFill>
        <p:spPr>
          <a:xfrm>
            <a:off x="650912" y="1075399"/>
            <a:ext cx="3446798" cy="1782875"/>
          </a:xfrm>
          <a:prstGeom prst="rect">
            <a:avLst/>
          </a:prstGeom>
          <a:noFill/>
          <a:ln>
            <a:noFill/>
          </a:ln>
        </p:spPr>
      </p:pic>
      <p:sp>
        <p:nvSpPr>
          <p:cNvPr id="200" name="Google Shape;200;p29"/>
          <p:cNvSpPr txBox="1"/>
          <p:nvPr/>
        </p:nvSpPr>
        <p:spPr>
          <a:xfrm>
            <a:off x="4853425" y="1075400"/>
            <a:ext cx="3756900" cy="326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None of our variables seem to be statistically significant </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Using this in conjunction with our other findings is difficult </a:t>
            </a:r>
            <a:endParaRPr>
              <a:solidFill>
                <a:srgbClr val="FFFFFF"/>
              </a:solidFill>
              <a:latin typeface="Roboto"/>
              <a:ea typeface="Roboto"/>
              <a:cs typeface="Roboto"/>
              <a:sym typeface="Roboto"/>
            </a:endParaRPr>
          </a:p>
          <a:p>
            <a:pPr indent="-317500" lvl="1" marL="9144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Variable significance does not coincide with decision tree and naive bayes findings</a:t>
            </a:r>
            <a:endParaRPr>
              <a:solidFill>
                <a:srgbClr val="FFFFFF"/>
              </a:solidFill>
              <a:latin typeface="Roboto"/>
              <a:ea typeface="Roboto"/>
              <a:cs typeface="Roboto"/>
              <a:sym typeface="Roboto"/>
            </a:endParaRPr>
          </a:p>
          <a:p>
            <a:pPr indent="0" lvl="0" marL="914400" rtl="0" algn="l">
              <a:spcBef>
                <a:spcPts val="0"/>
              </a:spcBef>
              <a:spcAft>
                <a:spcPts val="0"/>
              </a:spcAft>
              <a:buNone/>
            </a:pPr>
            <a:r>
              <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Running all possible combinations of our variable the lowest p value for a variable is wind speed at .056 then DC at .12</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With all combinations errors were skewed False Negatives  from 62% - 75%</a:t>
            </a:r>
            <a:endParaRPr>
              <a:solidFill>
                <a:srgbClr val="FFFFFF"/>
              </a:solidFill>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pic>
        <p:nvPicPr>
          <p:cNvPr id="201" name="Google Shape;201;p29"/>
          <p:cNvPicPr preferRelativeResize="0"/>
          <p:nvPr/>
        </p:nvPicPr>
        <p:blipFill rotWithShape="1">
          <a:blip r:embed="rId4">
            <a:alphaModFix/>
          </a:blip>
          <a:srcRect b="58221" l="4714" r="81446" t="28244"/>
          <a:stretch/>
        </p:blipFill>
        <p:spPr>
          <a:xfrm>
            <a:off x="701263" y="3129725"/>
            <a:ext cx="3346075" cy="1840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Naïve Bayes</a:t>
            </a:r>
            <a:endParaRPr/>
          </a:p>
        </p:txBody>
      </p:sp>
      <p:sp>
        <p:nvSpPr>
          <p:cNvPr id="207" name="Google Shape;207;p30"/>
          <p:cNvSpPr txBox="1"/>
          <p:nvPr>
            <p:ph idx="1" type="body"/>
          </p:nvPr>
        </p:nvSpPr>
        <p:spPr>
          <a:xfrm>
            <a:off x="387900" y="1489825"/>
            <a:ext cx="45786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latin typeface="Arial"/>
                <a:ea typeface="Arial"/>
                <a:cs typeface="Arial"/>
                <a:sym typeface="Arial"/>
              </a:rPr>
              <a:t>Our goal with Naïve Bayes is to predict whether there was a fire or not based on the other predicting variables.</a:t>
            </a:r>
            <a:endParaRPr sz="1400">
              <a:latin typeface="Arial"/>
              <a:ea typeface="Arial"/>
              <a:cs typeface="Arial"/>
              <a:sym typeface="Arial"/>
            </a:endParaRPr>
          </a:p>
          <a:p>
            <a:pPr indent="0" lvl="0" marL="0" rtl="0" algn="l">
              <a:spcBef>
                <a:spcPts val="1200"/>
              </a:spcBef>
              <a:spcAft>
                <a:spcPts val="0"/>
              </a:spcAft>
              <a:buNone/>
            </a:pPr>
            <a:r>
              <a:rPr lang="en" sz="1400">
                <a:latin typeface="Arial"/>
                <a:ea typeface="Arial"/>
                <a:cs typeface="Arial"/>
                <a:sym typeface="Arial"/>
              </a:rPr>
              <a:t>With the data prepared and spliced, or split into test and training sets, the preparation is done for analysis. The outcome is a class variable of 0 or 1.</a:t>
            </a:r>
            <a:endParaRPr sz="1400">
              <a:solidFill>
                <a:srgbClr val="FFFFFF"/>
              </a:solidFill>
              <a:latin typeface="Arial"/>
              <a:ea typeface="Arial"/>
              <a:cs typeface="Arial"/>
              <a:sym typeface="Arial"/>
            </a:endParaRPr>
          </a:p>
          <a:p>
            <a:pPr indent="0" lvl="0" marL="0" rtl="0" algn="l">
              <a:spcBef>
                <a:spcPts val="1200"/>
              </a:spcBef>
              <a:spcAft>
                <a:spcPts val="1600"/>
              </a:spcAft>
              <a:buNone/>
            </a:pPr>
            <a:r>
              <a:rPr lang="en" sz="1400">
                <a:solidFill>
                  <a:srgbClr val="FFFFFF"/>
                </a:solidFill>
                <a:latin typeface="Arial"/>
                <a:ea typeface="Arial"/>
                <a:cs typeface="Arial"/>
                <a:sym typeface="Arial"/>
              </a:rPr>
              <a:t>The final output showed that the Naïve Bayes classifier could predict whether a fire would occur or not with a balanced accuracy of approximately 51.4%. </a:t>
            </a:r>
            <a:endParaRPr sz="1400">
              <a:solidFill>
                <a:srgbClr val="FFFFFF"/>
              </a:solidFill>
            </a:endParaRPr>
          </a:p>
        </p:txBody>
      </p:sp>
      <p:pic>
        <p:nvPicPr>
          <p:cNvPr id="208" name="Google Shape;208;p30"/>
          <p:cNvPicPr preferRelativeResize="0"/>
          <p:nvPr/>
        </p:nvPicPr>
        <p:blipFill>
          <a:blip r:embed="rId3">
            <a:alphaModFix/>
          </a:blip>
          <a:stretch>
            <a:fillRect/>
          </a:stretch>
        </p:blipFill>
        <p:spPr>
          <a:xfrm>
            <a:off x="5172238" y="542650"/>
            <a:ext cx="3667125" cy="411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Variable Importance Evaluation</a:t>
            </a:r>
            <a:endParaRPr/>
          </a:p>
        </p:txBody>
      </p:sp>
      <p:sp>
        <p:nvSpPr>
          <p:cNvPr id="214" name="Google Shape;214;p31"/>
          <p:cNvSpPr txBox="1"/>
          <p:nvPr>
            <p:ph idx="1" type="body"/>
          </p:nvPr>
        </p:nvSpPr>
        <p:spPr>
          <a:xfrm>
            <a:off x="387900" y="1489825"/>
            <a:ext cx="27603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Arial"/>
                <a:ea typeface="Arial"/>
                <a:cs typeface="Arial"/>
                <a:sym typeface="Arial"/>
              </a:rPr>
              <a:t>To summarize, the following plot shows how each predictor variable is independently responsible for predicting the outcome.</a:t>
            </a:r>
            <a:endParaRPr sz="1100">
              <a:solidFill>
                <a:srgbClr val="FFFFFF"/>
              </a:solidFill>
              <a:latin typeface="Arial"/>
              <a:ea typeface="Arial"/>
              <a:cs typeface="Arial"/>
              <a:sym typeface="Arial"/>
            </a:endParaRPr>
          </a:p>
          <a:p>
            <a:pPr indent="0" lvl="0" marL="0" rtl="0" algn="l">
              <a:spcBef>
                <a:spcPts val="1600"/>
              </a:spcBef>
              <a:spcAft>
                <a:spcPts val="0"/>
              </a:spcAft>
              <a:buNone/>
            </a:pPr>
            <a:r>
              <a:rPr lang="en" sz="1100">
                <a:solidFill>
                  <a:srgbClr val="FFFFFF"/>
                </a:solidFill>
                <a:latin typeface="Arial"/>
                <a:ea typeface="Arial"/>
                <a:cs typeface="Arial"/>
                <a:sym typeface="Arial"/>
              </a:rPr>
              <a:t>It is clear that ‘Temperature’ is the most significant variable for predicting the outcome in the Na</a:t>
            </a:r>
            <a:r>
              <a:rPr lang="en" sz="1400">
                <a:latin typeface="Arial"/>
                <a:ea typeface="Arial"/>
                <a:cs typeface="Arial"/>
                <a:sym typeface="Arial"/>
              </a:rPr>
              <a:t>ï</a:t>
            </a:r>
            <a:r>
              <a:rPr lang="en" sz="1100">
                <a:solidFill>
                  <a:srgbClr val="FFFFFF"/>
                </a:solidFill>
                <a:latin typeface="Arial"/>
                <a:ea typeface="Arial"/>
                <a:cs typeface="Arial"/>
                <a:sym typeface="Arial"/>
              </a:rPr>
              <a:t>ve Bayes model.</a:t>
            </a:r>
            <a:endParaRPr sz="1100">
              <a:solidFill>
                <a:srgbClr val="FFFFFF"/>
              </a:solidFill>
              <a:latin typeface="Arial"/>
              <a:ea typeface="Arial"/>
              <a:cs typeface="Arial"/>
              <a:sym typeface="Arial"/>
            </a:endParaRPr>
          </a:p>
          <a:p>
            <a:pPr indent="0" lvl="0" marL="0" rtl="0" algn="l">
              <a:spcBef>
                <a:spcPts val="1200"/>
              </a:spcBef>
              <a:spcAft>
                <a:spcPts val="1600"/>
              </a:spcAft>
              <a:buNone/>
            </a:pPr>
            <a:r>
              <a:t/>
            </a:r>
            <a:endParaRPr sz="1100">
              <a:solidFill>
                <a:srgbClr val="FFFFFF"/>
              </a:solidFill>
              <a:latin typeface="Arial"/>
              <a:ea typeface="Arial"/>
              <a:cs typeface="Arial"/>
              <a:sym typeface="Arial"/>
            </a:endParaRPr>
          </a:p>
        </p:txBody>
      </p:sp>
      <p:pic>
        <p:nvPicPr>
          <p:cNvPr id="215" name="Google Shape;215;p31"/>
          <p:cNvPicPr preferRelativeResize="0"/>
          <p:nvPr/>
        </p:nvPicPr>
        <p:blipFill>
          <a:blip r:embed="rId3">
            <a:alphaModFix/>
          </a:blip>
          <a:stretch>
            <a:fillRect/>
          </a:stretch>
        </p:blipFill>
        <p:spPr>
          <a:xfrm>
            <a:off x="3300600" y="1296525"/>
            <a:ext cx="5691000" cy="3383591"/>
          </a:xfrm>
          <a:prstGeom prst="rect">
            <a:avLst/>
          </a:prstGeom>
          <a:noFill/>
          <a:ln>
            <a:noFill/>
          </a:ln>
        </p:spPr>
      </p:pic>
      <p:pic>
        <p:nvPicPr>
          <p:cNvPr id="216" name="Google Shape;216;p31"/>
          <p:cNvPicPr preferRelativeResize="0"/>
          <p:nvPr/>
        </p:nvPicPr>
        <p:blipFill>
          <a:blip r:embed="rId4">
            <a:alphaModFix/>
          </a:blip>
          <a:stretch>
            <a:fillRect/>
          </a:stretch>
        </p:blipFill>
        <p:spPr>
          <a:xfrm>
            <a:off x="834898" y="3152748"/>
            <a:ext cx="2216825" cy="161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Natural (wild) f</a:t>
            </a:r>
            <a:r>
              <a:rPr lang="en"/>
              <a:t>orest fires have a great impact on the natural ecosystem and survival of our species.</a:t>
            </a:r>
            <a:endParaRPr/>
          </a:p>
          <a:p>
            <a:pPr indent="-342900" lvl="0" marL="457200" rtl="0" algn="l">
              <a:lnSpc>
                <a:spcPct val="100000"/>
              </a:lnSpc>
              <a:spcBef>
                <a:spcPts val="0"/>
              </a:spcBef>
              <a:spcAft>
                <a:spcPts val="0"/>
              </a:spcAft>
              <a:buSzPts val="1800"/>
              <a:buChar char="●"/>
            </a:pPr>
            <a:r>
              <a:rPr lang="en"/>
              <a:t>Control of these occurrences are vitally important to the health of the planet.</a:t>
            </a:r>
            <a:endParaRPr/>
          </a:p>
          <a:p>
            <a:pPr indent="-342900" lvl="0" marL="457200" rtl="0" algn="l">
              <a:lnSpc>
                <a:spcPct val="100000"/>
              </a:lnSpc>
              <a:spcBef>
                <a:spcPts val="0"/>
              </a:spcBef>
              <a:spcAft>
                <a:spcPts val="0"/>
              </a:spcAft>
              <a:buSzPts val="1800"/>
              <a:buChar char="●"/>
            </a:pPr>
            <a:r>
              <a:rPr lang="en"/>
              <a:t>Montesinho Natural Park is a naturally forested area that is susceptible to forest fires, has been a focus of study as it is  also a popular area for tourists to visit.</a:t>
            </a:r>
            <a:endParaRPr/>
          </a:p>
          <a:p>
            <a:pPr indent="-342900" lvl="0" marL="457200" rtl="0" algn="l">
              <a:lnSpc>
                <a:spcPct val="100000"/>
              </a:lnSpc>
              <a:spcBef>
                <a:spcPts val="0"/>
              </a:spcBef>
              <a:spcAft>
                <a:spcPts val="0"/>
              </a:spcAft>
              <a:buSzPts val="1800"/>
              <a:buChar char="●"/>
            </a:pPr>
            <a:r>
              <a:rPr lang="en"/>
              <a:t>Climate change introduces increased frequency of severe weather events which includes increased risk of forest fires.</a:t>
            </a:r>
            <a:endParaRPr/>
          </a:p>
          <a:p>
            <a:pPr indent="0" lvl="0" marL="0" rtl="0" algn="l">
              <a:lnSpc>
                <a:spcPct val="200000"/>
              </a:lnSpc>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SVM Models</a:t>
            </a:r>
            <a:endParaRPr/>
          </a:p>
        </p:txBody>
      </p:sp>
      <p:sp>
        <p:nvSpPr>
          <p:cNvPr id="222" name="Google Shape;222;p32"/>
          <p:cNvSpPr txBox="1"/>
          <p:nvPr>
            <p:ph idx="1" type="body"/>
          </p:nvPr>
        </p:nvSpPr>
        <p:spPr>
          <a:xfrm>
            <a:off x="3689100" y="3274100"/>
            <a:ext cx="859500" cy="30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Linear</a:t>
            </a:r>
            <a:endParaRPr/>
          </a:p>
        </p:txBody>
      </p:sp>
      <p:sp>
        <p:nvSpPr>
          <p:cNvPr id="223" name="Google Shape;223;p32"/>
          <p:cNvSpPr txBox="1"/>
          <p:nvPr/>
        </p:nvSpPr>
        <p:spPr>
          <a:xfrm>
            <a:off x="6034950" y="3313750"/>
            <a:ext cx="12453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Sigmoid</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24" name="Google Shape;224;p32"/>
          <p:cNvSpPr txBox="1"/>
          <p:nvPr/>
        </p:nvSpPr>
        <p:spPr>
          <a:xfrm>
            <a:off x="1492550" y="1182950"/>
            <a:ext cx="1400700" cy="2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Radial</a:t>
            </a:r>
            <a:endParaRPr sz="1800">
              <a:solidFill>
                <a:srgbClr val="FFFFFF"/>
              </a:solidFill>
              <a:latin typeface="Roboto"/>
              <a:ea typeface="Roboto"/>
              <a:cs typeface="Roboto"/>
              <a:sym typeface="Roboto"/>
            </a:endParaRPr>
          </a:p>
        </p:txBody>
      </p:sp>
      <p:sp>
        <p:nvSpPr>
          <p:cNvPr id="225" name="Google Shape;225;p32"/>
          <p:cNvSpPr txBox="1"/>
          <p:nvPr/>
        </p:nvSpPr>
        <p:spPr>
          <a:xfrm>
            <a:off x="745350" y="3290500"/>
            <a:ext cx="14574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Polynomial </a:t>
            </a:r>
            <a:r>
              <a:rPr lang="en">
                <a:latin typeface="Roboto"/>
                <a:ea typeface="Roboto"/>
                <a:cs typeface="Roboto"/>
                <a:sym typeface="Roboto"/>
              </a:rPr>
              <a:t>	</a:t>
            </a:r>
            <a:endParaRPr>
              <a:latin typeface="Roboto"/>
              <a:ea typeface="Roboto"/>
              <a:cs typeface="Roboto"/>
              <a:sym typeface="Roboto"/>
            </a:endParaRPr>
          </a:p>
        </p:txBody>
      </p:sp>
      <p:sp>
        <p:nvSpPr>
          <p:cNvPr id="226" name="Google Shape;226;p32"/>
          <p:cNvSpPr txBox="1"/>
          <p:nvPr/>
        </p:nvSpPr>
        <p:spPr>
          <a:xfrm>
            <a:off x="3877075" y="1108750"/>
            <a:ext cx="4443000" cy="225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We want to avoid false negatives </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Our most accurate model has the highest percentage of false negatives</a:t>
            </a:r>
            <a:r>
              <a:rPr lang="en" sz="1800">
                <a:solidFill>
                  <a:srgbClr val="FFFFFF"/>
                </a:solidFill>
                <a:latin typeface="Roboto"/>
                <a:ea typeface="Roboto"/>
                <a:cs typeface="Roboto"/>
                <a:sym typeface="Roboto"/>
              </a:rPr>
              <a:t> </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Radial SVM although not as accurate, has the lowest false negatives by far and should be used to avoid predicting no fire when there is one</a:t>
            </a:r>
            <a:endParaRPr sz="1800">
              <a:solidFill>
                <a:srgbClr val="FFFFFF"/>
              </a:solidFill>
              <a:latin typeface="Roboto"/>
              <a:ea typeface="Roboto"/>
              <a:cs typeface="Roboto"/>
              <a:sym typeface="Roboto"/>
            </a:endParaRPr>
          </a:p>
        </p:txBody>
      </p:sp>
      <p:pic>
        <p:nvPicPr>
          <p:cNvPr id="227" name="Google Shape;227;p32"/>
          <p:cNvPicPr preferRelativeResize="0"/>
          <p:nvPr/>
        </p:nvPicPr>
        <p:blipFill rotWithShape="1">
          <a:blip r:embed="rId3">
            <a:alphaModFix/>
          </a:blip>
          <a:srcRect b="58291" l="4358" r="81260" t="27912"/>
          <a:stretch/>
        </p:blipFill>
        <p:spPr>
          <a:xfrm>
            <a:off x="507700" y="1579538"/>
            <a:ext cx="2881627" cy="1554976"/>
          </a:xfrm>
          <a:prstGeom prst="rect">
            <a:avLst/>
          </a:prstGeom>
          <a:noFill/>
          <a:ln>
            <a:noFill/>
          </a:ln>
        </p:spPr>
      </p:pic>
      <p:pic>
        <p:nvPicPr>
          <p:cNvPr id="228" name="Google Shape;228;p32"/>
          <p:cNvPicPr preferRelativeResize="0"/>
          <p:nvPr/>
        </p:nvPicPr>
        <p:blipFill rotWithShape="1">
          <a:blip r:embed="rId4">
            <a:alphaModFix/>
          </a:blip>
          <a:srcRect b="58053" l="4760" r="81331" t="28473"/>
          <a:stretch/>
        </p:blipFill>
        <p:spPr>
          <a:xfrm>
            <a:off x="144250" y="3714175"/>
            <a:ext cx="2480674" cy="1351750"/>
          </a:xfrm>
          <a:prstGeom prst="rect">
            <a:avLst/>
          </a:prstGeom>
          <a:noFill/>
          <a:ln>
            <a:noFill/>
          </a:ln>
        </p:spPr>
      </p:pic>
      <p:pic>
        <p:nvPicPr>
          <p:cNvPr id="229" name="Google Shape;229;p32"/>
          <p:cNvPicPr preferRelativeResize="0"/>
          <p:nvPr/>
        </p:nvPicPr>
        <p:blipFill rotWithShape="1">
          <a:blip r:embed="rId5">
            <a:alphaModFix/>
          </a:blip>
          <a:srcRect b="58253" l="4516" r="81478" t="28407"/>
          <a:stretch/>
        </p:blipFill>
        <p:spPr>
          <a:xfrm>
            <a:off x="2815825" y="3714175"/>
            <a:ext cx="2522981" cy="1351750"/>
          </a:xfrm>
          <a:prstGeom prst="rect">
            <a:avLst/>
          </a:prstGeom>
          <a:noFill/>
          <a:ln>
            <a:noFill/>
          </a:ln>
        </p:spPr>
      </p:pic>
      <p:pic>
        <p:nvPicPr>
          <p:cNvPr id="230" name="Google Shape;230;p32"/>
          <p:cNvPicPr preferRelativeResize="0"/>
          <p:nvPr/>
        </p:nvPicPr>
        <p:blipFill rotWithShape="1">
          <a:blip r:embed="rId6">
            <a:alphaModFix/>
          </a:blip>
          <a:srcRect b="57931" l="4706" r="81288" t="28292"/>
          <a:stretch/>
        </p:blipFill>
        <p:spPr>
          <a:xfrm>
            <a:off x="5589225" y="3714175"/>
            <a:ext cx="2442955" cy="135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Conclusions</a:t>
            </a:r>
            <a:endParaRPr/>
          </a:p>
        </p:txBody>
      </p:sp>
      <p:sp>
        <p:nvSpPr>
          <p:cNvPr id="236" name="Google Shape;236;p3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In exploring the data, we found that while some models performed better than others, sometimes underperformance was more due to limitations of the dataset.</a:t>
            </a:r>
            <a:endParaRPr sz="1700"/>
          </a:p>
          <a:p>
            <a:pPr indent="-323850" lvl="1" marL="914400" rtl="0" algn="l">
              <a:spcBef>
                <a:spcPts val="0"/>
              </a:spcBef>
              <a:spcAft>
                <a:spcPts val="0"/>
              </a:spcAft>
              <a:buSzPts val="1500"/>
              <a:buChar char="○"/>
            </a:pPr>
            <a:r>
              <a:rPr lang="en" sz="1500"/>
              <a:t>For example, unable to do time series analysis because days of week and months did not indicate chronological order.</a:t>
            </a:r>
            <a:endParaRPr sz="1500"/>
          </a:p>
          <a:p>
            <a:pPr indent="-336550" lvl="0" marL="457200" rtl="0" algn="l">
              <a:spcBef>
                <a:spcPts val="0"/>
              </a:spcBef>
              <a:spcAft>
                <a:spcPts val="0"/>
              </a:spcAft>
              <a:buSzPts val="1700"/>
              <a:buChar char="●"/>
            </a:pPr>
            <a:r>
              <a:rPr lang="en" sz="1700"/>
              <a:t>Overall, the model which performed the best was Random Forest, with an accuracy of 55%, which is still not optimal.</a:t>
            </a:r>
            <a:endParaRPr sz="1700"/>
          </a:p>
          <a:p>
            <a:pPr indent="-336550" lvl="0" marL="457200" rtl="0" algn="l">
              <a:spcBef>
                <a:spcPts val="0"/>
              </a:spcBef>
              <a:spcAft>
                <a:spcPts val="0"/>
              </a:spcAft>
              <a:buSzPts val="1700"/>
              <a:buChar char="●"/>
            </a:pPr>
            <a:r>
              <a:rPr lang="en" sz="1700"/>
              <a:t>Finally, from our analysis, we can see that more information is needed, but the detail gleaned from our exploration shows promising direction.</a:t>
            </a:r>
            <a:endParaRPr sz="1700"/>
          </a:p>
          <a:p>
            <a:pPr indent="-336550" lvl="0" marL="457200" rtl="0" algn="l">
              <a:spcBef>
                <a:spcPts val="0"/>
              </a:spcBef>
              <a:spcAft>
                <a:spcPts val="0"/>
              </a:spcAft>
              <a:buSzPts val="1700"/>
              <a:buChar char="●"/>
            </a:pPr>
            <a:r>
              <a:rPr lang="en" sz="1700"/>
              <a:t>Other solutions could be determining specific areas of the forest most susceptible to burn, and installing monitoring systems for prevention and recovery such as water canons.</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Resources </a:t>
            </a:r>
            <a:endParaRPr/>
          </a:p>
        </p:txBody>
      </p:sp>
      <p:sp>
        <p:nvSpPr>
          <p:cNvPr id="242" name="Google Shape;242;p34"/>
          <p:cNvSpPr txBox="1"/>
          <p:nvPr>
            <p:ph idx="1" type="body"/>
          </p:nvPr>
        </p:nvSpPr>
        <p:spPr>
          <a:xfrm>
            <a:off x="387900" y="1489825"/>
            <a:ext cx="2097300" cy="59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Citation web link</a:t>
            </a:r>
            <a:endParaRPr/>
          </a:p>
        </p:txBody>
      </p:sp>
      <p:sp>
        <p:nvSpPr>
          <p:cNvPr id="243" name="Google Shape;243;p34"/>
          <p:cNvSpPr txBox="1"/>
          <p:nvPr/>
        </p:nvSpPr>
        <p:spPr>
          <a:xfrm>
            <a:off x="387850" y="2102025"/>
            <a:ext cx="2097300" cy="5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Roboto"/>
                <a:ea typeface="Roboto"/>
                <a:cs typeface="Roboto"/>
                <a:sym typeface="Roboto"/>
                <a:hlinkClick r:id="rId4"/>
              </a:rPr>
              <a:t>Dataset web link</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76" name="Google Shape;76;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phenomenon such as global warming becomes more prevalent, weather event data can be used to make predictions and create more actionable insights to:</a:t>
            </a:r>
            <a:endParaRPr/>
          </a:p>
          <a:p>
            <a:pPr indent="-342900" lvl="0" marL="457200" rtl="0" algn="l">
              <a:spcBef>
                <a:spcPts val="1600"/>
              </a:spcBef>
              <a:spcAft>
                <a:spcPts val="0"/>
              </a:spcAft>
              <a:buSzPts val="1800"/>
              <a:buChar char="●"/>
            </a:pPr>
            <a:r>
              <a:rPr lang="en"/>
              <a:t>Create solutions to lessen damage</a:t>
            </a:r>
            <a:endParaRPr/>
          </a:p>
          <a:p>
            <a:pPr indent="-342900" lvl="0" marL="457200" rtl="0" algn="l">
              <a:spcBef>
                <a:spcPts val="0"/>
              </a:spcBef>
              <a:spcAft>
                <a:spcPts val="0"/>
              </a:spcAft>
              <a:buSzPts val="1800"/>
              <a:buChar char="●"/>
            </a:pPr>
            <a:r>
              <a:rPr lang="en"/>
              <a:t>Prepare for seasonal impact</a:t>
            </a:r>
            <a:endParaRPr/>
          </a:p>
          <a:p>
            <a:pPr indent="-342900" lvl="0" marL="457200" rtl="0" algn="l">
              <a:spcBef>
                <a:spcPts val="0"/>
              </a:spcBef>
              <a:spcAft>
                <a:spcPts val="0"/>
              </a:spcAft>
              <a:buSzPts val="1800"/>
              <a:buChar char="●"/>
            </a:pPr>
            <a:r>
              <a:rPr lang="en"/>
              <a:t>Reduce number of those affected, and reduce costs of recovery and restructuring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82" name="Google Shape;82;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forest fire data set sourced from the UCI Machine Learning Repository, utilizing a combination of meteorological data and spatial coordinates were used to provide insight about forest fires in Montesinho Park, located in the northeast region of Portugal. </a:t>
            </a:r>
            <a:endParaRPr/>
          </a:p>
          <a:p>
            <a:pPr indent="0" lvl="0" marL="0" rtl="0" algn="l">
              <a:spcBef>
                <a:spcPts val="1600"/>
              </a:spcBef>
              <a:spcAft>
                <a:spcPts val="1600"/>
              </a:spcAft>
              <a:buNone/>
            </a:pPr>
            <a:r>
              <a:rPr lang="en"/>
              <a:t>Analysis of this dataset will use data mining techniques, such as classification methods including Decision Tree Analysis, Naive Bayes, Support Vector Machines and Random Forest to identify the combination of values that contribute to the likelihood of a significant forest fire.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data</a:t>
            </a:r>
            <a:endParaRPr/>
          </a:p>
        </p:txBody>
      </p:sp>
      <p:pic>
        <p:nvPicPr>
          <p:cNvPr id="88" name="Google Shape;88;p17"/>
          <p:cNvPicPr preferRelativeResize="0"/>
          <p:nvPr/>
        </p:nvPicPr>
        <p:blipFill rotWithShape="1">
          <a:blip r:embed="rId3">
            <a:alphaModFix/>
          </a:blip>
          <a:srcRect b="7928" l="1226" r="55268" t="24540"/>
          <a:stretch/>
        </p:blipFill>
        <p:spPr>
          <a:xfrm>
            <a:off x="191025" y="1103675"/>
            <a:ext cx="5779973" cy="3679001"/>
          </a:xfrm>
          <a:prstGeom prst="rect">
            <a:avLst/>
          </a:prstGeom>
          <a:noFill/>
          <a:ln>
            <a:noFill/>
          </a:ln>
        </p:spPr>
      </p:pic>
      <p:sp>
        <p:nvSpPr>
          <p:cNvPr id="89" name="Google Shape;89;p17"/>
          <p:cNvSpPr txBox="1"/>
          <p:nvPr/>
        </p:nvSpPr>
        <p:spPr>
          <a:xfrm>
            <a:off x="6279825" y="1671738"/>
            <a:ext cx="2376600" cy="5880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285750" lvl="0" marL="457200" rtl="0" algn="l">
              <a:spcBef>
                <a:spcPts val="0"/>
              </a:spcBef>
              <a:spcAft>
                <a:spcPts val="0"/>
              </a:spcAft>
              <a:buClr>
                <a:schemeClr val="accent5"/>
              </a:buClr>
              <a:buSzPts val="900"/>
              <a:buFont typeface="Roboto"/>
              <a:buChar char="●"/>
            </a:pPr>
            <a:r>
              <a:rPr b="1" lang="en" sz="900">
                <a:solidFill>
                  <a:schemeClr val="accent5"/>
                </a:solidFill>
                <a:latin typeface="Roboto"/>
                <a:ea typeface="Roboto"/>
                <a:cs typeface="Roboto"/>
                <a:sym typeface="Roboto"/>
              </a:rPr>
              <a:t>FFMC - Fine Fuel Moisture Code</a:t>
            </a:r>
            <a:endParaRPr b="1" sz="900">
              <a:solidFill>
                <a:schemeClr val="accent5"/>
              </a:solidFill>
              <a:latin typeface="Roboto"/>
              <a:ea typeface="Roboto"/>
              <a:cs typeface="Roboto"/>
              <a:sym typeface="Roboto"/>
            </a:endParaRPr>
          </a:p>
          <a:p>
            <a:pPr indent="-285750" lvl="0" marL="457200" rtl="0" algn="l">
              <a:spcBef>
                <a:spcPts val="0"/>
              </a:spcBef>
              <a:spcAft>
                <a:spcPts val="0"/>
              </a:spcAft>
              <a:buClr>
                <a:schemeClr val="accent5"/>
              </a:buClr>
              <a:buSzPts val="900"/>
              <a:buFont typeface="Roboto"/>
              <a:buChar char="●"/>
            </a:pPr>
            <a:r>
              <a:rPr b="1" lang="en" sz="900">
                <a:solidFill>
                  <a:schemeClr val="accent5"/>
                </a:solidFill>
                <a:latin typeface="Roboto"/>
                <a:ea typeface="Roboto"/>
                <a:cs typeface="Roboto"/>
                <a:sym typeface="Roboto"/>
              </a:rPr>
              <a:t>DMC - Duff Moisture Code </a:t>
            </a:r>
            <a:endParaRPr b="1" sz="900">
              <a:solidFill>
                <a:schemeClr val="accent5"/>
              </a:solidFill>
              <a:latin typeface="Roboto"/>
              <a:ea typeface="Roboto"/>
              <a:cs typeface="Roboto"/>
              <a:sym typeface="Roboto"/>
            </a:endParaRPr>
          </a:p>
          <a:p>
            <a:pPr indent="-285750" lvl="0" marL="457200" rtl="0" algn="l">
              <a:spcBef>
                <a:spcPts val="0"/>
              </a:spcBef>
              <a:spcAft>
                <a:spcPts val="0"/>
              </a:spcAft>
              <a:buClr>
                <a:schemeClr val="accent5"/>
              </a:buClr>
              <a:buSzPts val="900"/>
              <a:buFont typeface="Roboto"/>
              <a:buChar char="●"/>
            </a:pPr>
            <a:r>
              <a:rPr b="1" lang="en" sz="900">
                <a:solidFill>
                  <a:schemeClr val="accent5"/>
                </a:solidFill>
                <a:latin typeface="Roboto"/>
                <a:ea typeface="Roboto"/>
                <a:cs typeface="Roboto"/>
                <a:sym typeface="Roboto"/>
              </a:rPr>
              <a:t>DC - Drought Code</a:t>
            </a:r>
            <a:endParaRPr b="1" sz="900">
              <a:solidFill>
                <a:schemeClr val="accent5"/>
              </a:solidFill>
              <a:latin typeface="Roboto"/>
              <a:ea typeface="Roboto"/>
              <a:cs typeface="Roboto"/>
              <a:sym typeface="Roboto"/>
            </a:endParaRPr>
          </a:p>
          <a:p>
            <a:pPr indent="0" lvl="0" marL="0" rtl="0" algn="l">
              <a:spcBef>
                <a:spcPts val="0"/>
              </a:spcBef>
              <a:spcAft>
                <a:spcPts val="0"/>
              </a:spcAft>
              <a:buNone/>
            </a:pPr>
            <a:r>
              <a:t/>
            </a:r>
            <a:endParaRPr b="1" sz="900">
              <a:solidFill>
                <a:schemeClr val="accent5"/>
              </a:solidFill>
              <a:latin typeface="Roboto"/>
              <a:ea typeface="Roboto"/>
              <a:cs typeface="Roboto"/>
              <a:sym typeface="Roboto"/>
            </a:endParaRPr>
          </a:p>
        </p:txBody>
      </p:sp>
      <p:sp>
        <p:nvSpPr>
          <p:cNvPr id="90" name="Google Shape;90;p17"/>
          <p:cNvSpPr txBox="1"/>
          <p:nvPr/>
        </p:nvSpPr>
        <p:spPr>
          <a:xfrm>
            <a:off x="6211125" y="2697163"/>
            <a:ext cx="2514000" cy="588000"/>
          </a:xfrm>
          <a:prstGeom prst="rect">
            <a:avLst/>
          </a:prstGeom>
          <a:noFill/>
          <a:ln cap="flat" cmpd="sng" w="2857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285750" lvl="0" marL="457200" rtl="0" algn="l">
              <a:spcBef>
                <a:spcPts val="0"/>
              </a:spcBef>
              <a:spcAft>
                <a:spcPts val="0"/>
              </a:spcAft>
              <a:buClr>
                <a:srgbClr val="FF9900"/>
              </a:buClr>
              <a:buSzPts val="900"/>
              <a:buFont typeface="Roboto"/>
              <a:buChar char="●"/>
            </a:pPr>
            <a:r>
              <a:rPr b="1" lang="en" sz="900">
                <a:solidFill>
                  <a:srgbClr val="FF9900"/>
                </a:solidFill>
                <a:latin typeface="Roboto"/>
                <a:ea typeface="Roboto"/>
                <a:cs typeface="Roboto"/>
                <a:sym typeface="Roboto"/>
              </a:rPr>
              <a:t>ISI - Initial Spread Index</a:t>
            </a:r>
            <a:endParaRPr b="1" sz="900">
              <a:solidFill>
                <a:srgbClr val="FF9900"/>
              </a:solidFill>
              <a:latin typeface="Roboto"/>
              <a:ea typeface="Roboto"/>
              <a:cs typeface="Roboto"/>
              <a:sym typeface="Roboto"/>
            </a:endParaRPr>
          </a:p>
          <a:p>
            <a:pPr indent="-285750" lvl="0" marL="457200" rtl="0" algn="l">
              <a:spcBef>
                <a:spcPts val="0"/>
              </a:spcBef>
              <a:spcAft>
                <a:spcPts val="0"/>
              </a:spcAft>
              <a:buClr>
                <a:srgbClr val="FF9900"/>
              </a:buClr>
              <a:buSzPts val="900"/>
              <a:buFont typeface="Roboto"/>
              <a:buChar char="●"/>
            </a:pPr>
            <a:r>
              <a:rPr b="1" lang="en" sz="900">
                <a:solidFill>
                  <a:srgbClr val="FF9900"/>
                </a:solidFill>
                <a:latin typeface="Roboto"/>
                <a:ea typeface="Roboto"/>
                <a:cs typeface="Roboto"/>
                <a:sym typeface="Roboto"/>
              </a:rPr>
              <a:t>RH - Relative Humidity</a:t>
            </a:r>
            <a:endParaRPr b="1" sz="900">
              <a:solidFill>
                <a:srgbClr val="FF9900"/>
              </a:solidFill>
              <a:latin typeface="Roboto"/>
              <a:ea typeface="Roboto"/>
              <a:cs typeface="Roboto"/>
              <a:sym typeface="Roboto"/>
            </a:endParaRPr>
          </a:p>
          <a:p>
            <a:pPr indent="-285750" lvl="0" marL="457200" rtl="0" algn="l">
              <a:spcBef>
                <a:spcPts val="0"/>
              </a:spcBef>
              <a:spcAft>
                <a:spcPts val="0"/>
              </a:spcAft>
              <a:buClr>
                <a:srgbClr val="FF9900"/>
              </a:buClr>
              <a:buSzPts val="900"/>
              <a:buFont typeface="Roboto"/>
              <a:buChar char="●"/>
            </a:pPr>
            <a:r>
              <a:rPr b="1" lang="en" sz="900">
                <a:solidFill>
                  <a:srgbClr val="FF9900"/>
                </a:solidFill>
                <a:latin typeface="Roboto"/>
                <a:ea typeface="Roboto"/>
                <a:cs typeface="Roboto"/>
                <a:sym typeface="Roboto"/>
              </a:rPr>
              <a:t>AREA - Physical forest area burned</a:t>
            </a:r>
            <a:endParaRPr sz="900">
              <a:latin typeface="Roboto"/>
              <a:ea typeface="Roboto"/>
              <a:cs typeface="Roboto"/>
              <a:sym typeface="Roboto"/>
            </a:endParaRPr>
          </a:p>
        </p:txBody>
      </p:sp>
      <p:sp>
        <p:nvSpPr>
          <p:cNvPr id="91" name="Google Shape;91;p17"/>
          <p:cNvSpPr txBox="1"/>
          <p:nvPr/>
        </p:nvSpPr>
        <p:spPr>
          <a:xfrm>
            <a:off x="6360675" y="1435950"/>
            <a:ext cx="2214900" cy="195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800" u="sng">
                <a:solidFill>
                  <a:schemeClr val="accent5"/>
                </a:solidFill>
                <a:latin typeface="Roboto"/>
                <a:ea typeface="Roboto"/>
                <a:cs typeface="Roboto"/>
                <a:sym typeface="Roboto"/>
              </a:rPr>
              <a:t>Conditional codes</a:t>
            </a:r>
            <a:endParaRPr sz="800" u="sng">
              <a:latin typeface="Roboto"/>
              <a:ea typeface="Roboto"/>
              <a:cs typeface="Roboto"/>
              <a:sym typeface="Roboto"/>
            </a:endParaRPr>
          </a:p>
        </p:txBody>
      </p:sp>
      <p:sp>
        <p:nvSpPr>
          <p:cNvPr id="92" name="Google Shape;92;p17"/>
          <p:cNvSpPr txBox="1"/>
          <p:nvPr/>
        </p:nvSpPr>
        <p:spPr>
          <a:xfrm>
            <a:off x="6360675" y="2380650"/>
            <a:ext cx="2214900" cy="195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800" u="sng">
                <a:solidFill>
                  <a:srgbClr val="FF9900"/>
                </a:solidFill>
                <a:latin typeface="Roboto"/>
                <a:ea typeface="Roboto"/>
                <a:cs typeface="Roboto"/>
                <a:sym typeface="Roboto"/>
              </a:rPr>
              <a:t>Fire Behavior Indices </a:t>
            </a:r>
            <a:endParaRPr sz="800" u="sng">
              <a:latin typeface="Roboto"/>
              <a:ea typeface="Roboto"/>
              <a:cs typeface="Roboto"/>
              <a:sym typeface="Roboto"/>
            </a:endParaRPr>
          </a:p>
        </p:txBody>
      </p:sp>
      <p:sp>
        <p:nvSpPr>
          <p:cNvPr id="93" name="Google Shape;93;p17"/>
          <p:cNvSpPr txBox="1"/>
          <p:nvPr/>
        </p:nvSpPr>
        <p:spPr>
          <a:xfrm>
            <a:off x="6122625" y="3406100"/>
            <a:ext cx="2691000" cy="704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Other variables:</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Temp</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Wind</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Rain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If an area burned was less than 1ha/100 = 100m2, the dataset rounded down to 0.</a:t>
            </a:r>
            <a:endParaRPr sz="12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descr="The map of the Montesinho natural park " id="98" name="Google Shape;98;p18"/>
          <p:cNvPicPr preferRelativeResize="0"/>
          <p:nvPr/>
        </p:nvPicPr>
        <p:blipFill>
          <a:blip r:embed="rId3">
            <a:alphaModFix/>
          </a:blip>
          <a:stretch>
            <a:fillRect/>
          </a:stretch>
        </p:blipFill>
        <p:spPr>
          <a:xfrm>
            <a:off x="152400" y="1407925"/>
            <a:ext cx="5550024" cy="2295812"/>
          </a:xfrm>
          <a:prstGeom prst="rect">
            <a:avLst/>
          </a:prstGeom>
          <a:noFill/>
          <a:ln>
            <a:noFill/>
          </a:ln>
        </p:spPr>
      </p:pic>
      <p:pic>
        <p:nvPicPr>
          <p:cNvPr id="99" name="Google Shape;99;p18"/>
          <p:cNvPicPr preferRelativeResize="0"/>
          <p:nvPr/>
        </p:nvPicPr>
        <p:blipFill>
          <a:blip r:embed="rId4">
            <a:alphaModFix/>
          </a:blip>
          <a:stretch>
            <a:fillRect/>
          </a:stretch>
        </p:blipFill>
        <p:spPr>
          <a:xfrm>
            <a:off x="152400" y="3749725"/>
            <a:ext cx="8754975" cy="1241375"/>
          </a:xfrm>
          <a:prstGeom prst="rect">
            <a:avLst/>
          </a:prstGeom>
          <a:noFill/>
          <a:ln>
            <a:noFill/>
          </a:ln>
        </p:spPr>
      </p:pic>
      <p:pic>
        <p:nvPicPr>
          <p:cNvPr id="100" name="Google Shape;100;p18"/>
          <p:cNvPicPr preferRelativeResize="0"/>
          <p:nvPr/>
        </p:nvPicPr>
        <p:blipFill>
          <a:blip r:embed="rId5">
            <a:alphaModFix/>
          </a:blip>
          <a:stretch>
            <a:fillRect/>
          </a:stretch>
        </p:blipFill>
        <p:spPr>
          <a:xfrm>
            <a:off x="194525" y="150025"/>
            <a:ext cx="8525051" cy="1180075"/>
          </a:xfrm>
          <a:prstGeom prst="rect">
            <a:avLst/>
          </a:prstGeom>
          <a:noFill/>
          <a:ln>
            <a:noFill/>
          </a:ln>
        </p:spPr>
      </p:pic>
      <p:sp>
        <p:nvSpPr>
          <p:cNvPr id="101" name="Google Shape;101;p18"/>
          <p:cNvSpPr txBox="1"/>
          <p:nvPr/>
        </p:nvSpPr>
        <p:spPr>
          <a:xfrm>
            <a:off x="5957125" y="1655550"/>
            <a:ext cx="2688600" cy="109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rPr>
              <a:t>Most burned area and most fires are (“6,5”, “8,6”, “7,4”,”2,4”,”4,4”) </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Average area burned : 185 Hectares</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Average number of fires : 8 fires over .5 Hectares</a:t>
            </a:r>
            <a:endParaRPr sz="1200">
              <a:solidFill>
                <a:srgbClr val="FFFFFF"/>
              </a:solidFill>
            </a:endParaRPr>
          </a:p>
          <a:p>
            <a:pPr indent="0" lvl="0" marL="0" rtl="0" algn="l">
              <a:lnSpc>
                <a:spcPct val="115000"/>
              </a:lnSpc>
              <a:spcBef>
                <a:spcPts val="0"/>
              </a:spcBef>
              <a:spcAft>
                <a:spcPts val="0"/>
              </a:spcAft>
              <a:buNone/>
            </a:pPr>
            <a:r>
              <a:t/>
            </a:r>
            <a:endParaRPr sz="11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1990650" y="96600"/>
            <a:ext cx="50514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107" name="Google Shape;107;p19"/>
          <p:cNvPicPr preferRelativeResize="0"/>
          <p:nvPr/>
        </p:nvPicPr>
        <p:blipFill>
          <a:blip r:embed="rId3">
            <a:alphaModFix/>
          </a:blip>
          <a:stretch>
            <a:fillRect/>
          </a:stretch>
        </p:blipFill>
        <p:spPr>
          <a:xfrm>
            <a:off x="501051" y="782699"/>
            <a:ext cx="2526874" cy="2160325"/>
          </a:xfrm>
          <a:prstGeom prst="rect">
            <a:avLst/>
          </a:prstGeom>
          <a:noFill/>
          <a:ln cap="flat" cmpd="sng" w="38100">
            <a:solidFill>
              <a:srgbClr val="000000"/>
            </a:solidFill>
            <a:prstDash val="solid"/>
            <a:round/>
            <a:headEnd len="sm" w="sm" type="none"/>
            <a:tailEnd len="sm" w="sm" type="none"/>
          </a:ln>
        </p:spPr>
      </p:pic>
      <p:pic>
        <p:nvPicPr>
          <p:cNvPr id="108" name="Google Shape;108;p19"/>
          <p:cNvPicPr preferRelativeResize="0"/>
          <p:nvPr/>
        </p:nvPicPr>
        <p:blipFill>
          <a:blip r:embed="rId4">
            <a:alphaModFix/>
          </a:blip>
          <a:stretch>
            <a:fillRect/>
          </a:stretch>
        </p:blipFill>
        <p:spPr>
          <a:xfrm>
            <a:off x="3176626" y="2231938"/>
            <a:ext cx="2790735" cy="2385925"/>
          </a:xfrm>
          <a:prstGeom prst="rect">
            <a:avLst/>
          </a:prstGeom>
          <a:noFill/>
          <a:ln cap="flat" cmpd="sng" w="28575">
            <a:solidFill>
              <a:srgbClr val="000000"/>
            </a:solidFill>
            <a:prstDash val="solid"/>
            <a:round/>
            <a:headEnd len="sm" w="sm" type="none"/>
            <a:tailEnd len="sm" w="sm" type="none"/>
          </a:ln>
        </p:spPr>
      </p:pic>
      <p:pic>
        <p:nvPicPr>
          <p:cNvPr id="109" name="Google Shape;109;p19"/>
          <p:cNvPicPr preferRelativeResize="0"/>
          <p:nvPr/>
        </p:nvPicPr>
        <p:blipFill>
          <a:blip r:embed="rId5">
            <a:alphaModFix/>
          </a:blip>
          <a:stretch>
            <a:fillRect/>
          </a:stretch>
        </p:blipFill>
        <p:spPr>
          <a:xfrm>
            <a:off x="6084387" y="798813"/>
            <a:ext cx="2871839" cy="2144203"/>
          </a:xfrm>
          <a:prstGeom prst="rect">
            <a:avLst/>
          </a:prstGeom>
          <a:noFill/>
          <a:ln>
            <a:noFill/>
          </a:ln>
        </p:spPr>
      </p:pic>
      <p:sp>
        <p:nvSpPr>
          <p:cNvPr id="110" name="Google Shape;110;p19"/>
          <p:cNvSpPr txBox="1"/>
          <p:nvPr/>
        </p:nvSpPr>
        <p:spPr>
          <a:xfrm>
            <a:off x="501050" y="3141325"/>
            <a:ext cx="2479200" cy="8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Most significant fires occurred in the months of August and September</a:t>
            </a:r>
            <a:endParaRPr>
              <a:solidFill>
                <a:srgbClr val="FFFFFF"/>
              </a:solidFill>
              <a:latin typeface="Roboto"/>
              <a:ea typeface="Roboto"/>
              <a:cs typeface="Roboto"/>
              <a:sym typeface="Roboto"/>
            </a:endParaRPr>
          </a:p>
        </p:txBody>
      </p:sp>
      <p:sp>
        <p:nvSpPr>
          <p:cNvPr id="111" name="Google Shape;111;p19"/>
          <p:cNvSpPr txBox="1"/>
          <p:nvPr/>
        </p:nvSpPr>
        <p:spPr>
          <a:xfrm>
            <a:off x="3176575" y="782700"/>
            <a:ext cx="2790600" cy="13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This plot shows the distribution of fires by day of the week. However, information was only recorded when there was a burn, and did not indicate dates or chronology.</a:t>
            </a:r>
            <a:endParaRPr>
              <a:solidFill>
                <a:srgbClr val="FFFFFF"/>
              </a:solidFill>
              <a:latin typeface="Roboto"/>
              <a:ea typeface="Roboto"/>
              <a:cs typeface="Roboto"/>
              <a:sym typeface="Roboto"/>
            </a:endParaRPr>
          </a:p>
        </p:txBody>
      </p:sp>
      <p:sp>
        <p:nvSpPr>
          <p:cNvPr id="112" name="Google Shape;112;p19"/>
          <p:cNvSpPr txBox="1"/>
          <p:nvPr/>
        </p:nvSpPr>
        <p:spPr>
          <a:xfrm>
            <a:off x="6084375" y="3038200"/>
            <a:ext cx="2871900" cy="14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Burn area was transformed into a binary variable, indicating if there was a significant fire or not. This plot shows a nearly even distribution of this variable, with 248 ‘No’ and 269 ‘Yes’</a:t>
            </a:r>
            <a:endParaRPr>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Correlation  </a:t>
            </a:r>
            <a:endParaRPr/>
          </a:p>
        </p:txBody>
      </p:sp>
      <p:sp>
        <p:nvSpPr>
          <p:cNvPr id="118" name="Google Shape;118;p20"/>
          <p:cNvSpPr txBox="1"/>
          <p:nvPr>
            <p:ph idx="1" type="body"/>
          </p:nvPr>
        </p:nvSpPr>
        <p:spPr>
          <a:xfrm>
            <a:off x="387900" y="1489825"/>
            <a:ext cx="36165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 strong correlations between variables and if there was a fire that day or how much of the area was burned</a:t>
            </a:r>
            <a:r>
              <a:rPr lang="en"/>
              <a:t>.</a:t>
            </a:r>
            <a:endParaRPr/>
          </a:p>
          <a:p>
            <a:pPr indent="0" lvl="0" marL="457200" rtl="0" algn="l">
              <a:spcBef>
                <a:spcPts val="1600"/>
              </a:spcBef>
              <a:spcAft>
                <a:spcPts val="1600"/>
              </a:spcAft>
              <a:buNone/>
            </a:pPr>
            <a:r>
              <a:t/>
            </a:r>
            <a:endParaRPr/>
          </a:p>
        </p:txBody>
      </p:sp>
      <p:pic>
        <p:nvPicPr>
          <p:cNvPr id="119" name="Google Shape;119;p20"/>
          <p:cNvPicPr preferRelativeResize="0"/>
          <p:nvPr/>
        </p:nvPicPr>
        <p:blipFill>
          <a:blip r:embed="rId3">
            <a:alphaModFix/>
          </a:blip>
          <a:stretch>
            <a:fillRect/>
          </a:stretch>
        </p:blipFill>
        <p:spPr>
          <a:xfrm>
            <a:off x="4358175" y="1564777"/>
            <a:ext cx="4584599" cy="342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2443700" y="-48125"/>
            <a:ext cx="4209420" cy="51916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